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2"/>
  </p:normalViewPr>
  <p:slideViewPr>
    <p:cSldViewPr snapToGrid="0" snapToObjects="1">
      <p:cViewPr varScale="1">
        <p:scale>
          <a:sx n="78" d="100"/>
          <a:sy n="7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image" Target="../media/image11.tif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image" Target="../media/image11.tif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2837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it-IT" sz="2837" b="1" i="0" u="none" strike="noStrike">
                <a:solidFill>
                  <a:srgbClr val="000000"/>
                </a:solidFill>
                <a:latin typeface="Helvetica"/>
              </a:rPr>
              <a:t>Ipermetropia (80 occhi)</a:t>
            </a:r>
          </a:p>
        </c:rich>
      </c:tx>
      <c:layout>
        <c:manualLayout>
          <c:xMode val="edge"/>
          <c:yMode val="edge"/>
          <c:x val="0.18872"/>
          <c:y val="0"/>
          <c:w val="0.62256"/>
          <c:h val="0.100538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0987"/>
          <c:y val="0.100538"/>
          <c:w val="0.75416499999999997"/>
          <c:h val="0.681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Ipermetropia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9525" cap="flat">
              <a:noFill/>
              <a:round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48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Preop     </c:v>
                </c:pt>
                <c:pt idx="1">
                  <c:v>Postop 12m </c:v>
                </c:pt>
                <c:pt idx="2">
                  <c:v>Postop 24m</c:v>
                </c:pt>
                <c:pt idx="3">
                  <c:v>Postop 36m</c:v>
                </c:pt>
                <c:pt idx="4">
                  <c:v>Postop 60m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2.0299999999999998</c:v>
                </c:pt>
                <c:pt idx="1">
                  <c:v>-0.14000000000000001</c:v>
                </c:pt>
                <c:pt idx="2">
                  <c:v>0.24</c:v>
                </c:pt>
                <c:pt idx="3">
                  <c:v>0.26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8-8D45-B4D5-6E649ACDC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in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2275" b="1" i="0" u="none" strike="noStrike">
                <a:solidFill>
                  <a:srgbClr val="000000"/>
                </a:solidFill>
                <a:latin typeface="Helvetica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"/>
          <c:min val="-0.5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837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it-IT" sz="2837" b="1" i="0" u="none" strike="noStrike">
                    <a:solidFill>
                      <a:srgbClr val="000000"/>
                    </a:solidFill>
                    <a:latin typeface="Helvetica"/>
                  </a:rPr>
                  <a:t>Diottrie</a:t>
                </a:r>
              </a:p>
            </c:rich>
          </c:tx>
          <c:overlay val="1"/>
        </c:title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706" b="1" i="0" u="none" strike="noStrike">
                <a:solidFill>
                  <a:srgbClr val="000000"/>
                </a:solidFill>
                <a:latin typeface="Helvetica"/>
              </a:defRPr>
            </a:pPr>
            <a:endParaRPr lang="it-IT"/>
          </a:p>
        </c:txPr>
        <c:crossAx val="2094734552"/>
        <c:crosses val="min"/>
        <c:crossBetween val="between"/>
        <c:majorUnit val="0.5625"/>
        <c:minorUnit val="0.28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2837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it-IT" sz="2837" b="1" i="0" u="none" strike="noStrike">
                <a:solidFill>
                  <a:srgbClr val="000000"/>
                </a:solidFill>
                <a:latin typeface="Helvetica"/>
              </a:rPr>
              <a:t>Presbiopia  (80 occhi)</a:t>
            </a:r>
          </a:p>
        </c:rich>
      </c:tx>
      <c:layout>
        <c:manualLayout>
          <c:xMode val="edge"/>
          <c:yMode val="edge"/>
          <c:x val="0.184137"/>
          <c:y val="0"/>
          <c:w val="0.63172700000000004"/>
          <c:h val="9.8844600000000005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7718600000000001"/>
          <c:y val="9.8844600000000005E-2"/>
          <c:w val="0.81461499999999998"/>
          <c:h val="0.715882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Ipermetropia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9525" cap="flat">
              <a:noFill/>
              <a:round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A-2441-8B8A-A591DAF4DF2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48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Preop      </c:v>
                </c:pt>
                <c:pt idx="1">
                  <c:v>Postop 12m </c:v>
                </c:pt>
                <c:pt idx="2">
                  <c:v>Postop 24m </c:v>
                </c:pt>
                <c:pt idx="3">
                  <c:v>Postop 36m</c:v>
                </c:pt>
                <c:pt idx="4">
                  <c:v>Postop 60m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0.1</c:v>
                </c:pt>
                <c:pt idx="2">
                  <c:v>0.25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A-2441-8B8A-A591DAF4D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in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1706" b="1" i="0" u="none" strike="noStrike">
                <a:solidFill>
                  <a:srgbClr val="000000"/>
                </a:solidFill>
                <a:latin typeface="Helvetica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3"/>
          <c:min val="0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552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it-IT" sz="2552" b="1" i="0" u="none" strike="noStrike">
                    <a:solidFill>
                      <a:srgbClr val="000000"/>
                    </a:solidFill>
                    <a:latin typeface="Helvetica"/>
                  </a:rPr>
                  <a:t>Diottrie</a:t>
                </a:r>
              </a:p>
            </c:rich>
          </c:tx>
          <c:overlay val="1"/>
        </c:title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706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2837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it-IT" sz="2837" b="1" i="0" u="none" strike="noStrike">
                <a:solidFill>
                  <a:srgbClr val="000000"/>
                </a:solidFill>
                <a:latin typeface="Helvetica"/>
              </a:rPr>
              <a:t>Miopia (24 occhi)</a:t>
            </a:r>
          </a:p>
        </c:rich>
      </c:tx>
      <c:layout>
        <c:manualLayout>
          <c:xMode val="edge"/>
          <c:yMode val="edge"/>
          <c:x val="0.24263299999999999"/>
          <c:y val="0"/>
          <c:w val="0.51473500000000005"/>
          <c:h val="0.10437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0518"/>
          <c:y val="0.10437"/>
          <c:w val="0.76202700000000001"/>
          <c:h val="0.684393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Miopia</c:v>
                </c:pt>
              </c:strCache>
            </c:strRef>
          </c:tx>
          <c:spPr>
            <a:solidFill>
              <a:srgbClr val="C0504D"/>
            </a:solidFill>
            <a:ln w="9525" cap="flat">
              <a:noFill/>
              <a:round/>
            </a:ln>
            <a:effectLst>
              <a:outerShdw blurRad="12700" dist="38100" dir="2700000" algn="tl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48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Preop        </c:v>
                </c:pt>
                <c:pt idx="1">
                  <c:v>Postop 12m </c:v>
                </c:pt>
                <c:pt idx="2">
                  <c:v>Postop 24m </c:v>
                </c:pt>
                <c:pt idx="3">
                  <c:v>Postop 36m </c:v>
                </c:pt>
                <c:pt idx="4">
                  <c:v>Postop 60m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</c:v>
                </c:pt>
                <c:pt idx="1">
                  <c:v>0.24</c:v>
                </c:pt>
                <c:pt idx="2">
                  <c:v>0.25</c:v>
                </c:pt>
                <c:pt idx="3">
                  <c:v>0.24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B-3542-ABB0-272D5CAB1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in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1991" b="1" i="0" u="none" strike="noStrike">
                <a:solidFill>
                  <a:srgbClr val="000000"/>
                </a:solidFill>
                <a:latin typeface="Helvetica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552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it-IT" sz="2552" b="1" i="0" u="none" strike="noStrike">
                    <a:solidFill>
                      <a:srgbClr val="000000"/>
                    </a:solidFill>
                    <a:latin typeface="Helvetica"/>
                  </a:rPr>
                  <a:t>Diottrie</a:t>
                </a:r>
              </a:p>
            </c:rich>
          </c:tx>
          <c:overlay val="1"/>
        </c:title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706" b="1" i="0" u="none" strike="noStrike">
                <a:solidFill>
                  <a:srgbClr val="FFCC00"/>
                </a:solidFill>
                <a:latin typeface="Helvetica"/>
              </a:defRPr>
            </a:pPr>
            <a:endParaRPr lang="it-IT"/>
          </a:p>
        </c:txPr>
        <c:crossAx val="2094734552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2844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it-IT" sz="2844" b="1" i="0" u="none" strike="noStrike">
                <a:solidFill>
                  <a:srgbClr val="000000"/>
                </a:solidFill>
                <a:latin typeface="Helvetica"/>
              </a:rPr>
              <a:t>Presbiopia (24 occhi)</a:t>
            </a:r>
          </a:p>
        </c:rich>
      </c:tx>
      <c:layout>
        <c:manualLayout>
          <c:xMode val="edge"/>
          <c:yMode val="edge"/>
          <c:x val="0.18045600000000001"/>
          <c:y val="0"/>
          <c:w val="0.63908799999999999"/>
          <c:h val="0.10424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8374099999999999"/>
          <c:y val="0.10424"/>
          <c:w val="0.78598900000000005"/>
          <c:h val="0.684768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Presbiopia nel miope</c:v>
                </c:pt>
              </c:strCache>
            </c:strRef>
          </c:tx>
          <c:spPr>
            <a:solidFill>
              <a:srgbClr val="C0504D"/>
            </a:solidFill>
            <a:ln w="9525" cap="flat">
              <a:noFill/>
              <a:round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Preop         </c:v>
                </c:pt>
                <c:pt idx="1">
                  <c:v>Postop 12m </c:v>
                </c:pt>
                <c:pt idx="2">
                  <c:v>Postop 24m </c:v>
                </c:pt>
                <c:pt idx="3">
                  <c:v>Postop 36m</c:v>
                </c:pt>
                <c:pt idx="4">
                  <c:v>Postop 60m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0.21</c:v>
                </c:pt>
                <c:pt idx="2">
                  <c:v>0.22</c:v>
                </c:pt>
                <c:pt idx="3">
                  <c:v>0.33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9-8848-961E-8478691A1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1991" b="1" i="0" u="none" strike="noStrike">
                <a:solidFill>
                  <a:srgbClr val="000000"/>
                </a:solidFill>
                <a:latin typeface="Helvetica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3"/>
          <c:min val="0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560" b="1" i="0" u="none" strike="noStrike">
                    <a:solidFill>
                      <a:srgbClr val="000000"/>
                    </a:solidFill>
                    <a:latin typeface="Helvetica"/>
                  </a:defRPr>
                </a:pPr>
                <a:r>
                  <a:rPr lang="it-IT" sz="2560" b="1" i="0" u="none" strike="noStrike">
                    <a:solidFill>
                      <a:srgbClr val="000000"/>
                    </a:solidFill>
                    <a:latin typeface="Helvetica"/>
                  </a:rPr>
                  <a:t>Diottrie</a:t>
                </a:r>
              </a:p>
            </c:rich>
          </c:tx>
          <c:overlay val="1"/>
        </c:title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706" b="1" i="0" u="none" strike="noStrike">
                <a:solidFill>
                  <a:srgbClr val="FFCC00"/>
                </a:solidFill>
                <a:latin typeface="Helvetica"/>
              </a:defRPr>
            </a:pPr>
            <a:endParaRPr lang="it-IT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magine"/>
          <p:cNvSpPr>
            <a:spLocks noGrp="1"/>
          </p:cNvSpPr>
          <p:nvPr>
            <p:ph type="pic" sz="half" idx="13"/>
          </p:nvPr>
        </p:nvSpPr>
        <p:spPr>
          <a:xfrm>
            <a:off x="2438400" y="1282700"/>
            <a:ext cx="8128000" cy="455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Testo titolo"/>
          <p:cNvSpPr txBox="1"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Testo titolo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sto tito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Testo titolo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Testo titolo</a:t>
            </a:r>
          </a:p>
        </p:txBody>
      </p:sp>
      <p:sp>
        <p:nvSpPr>
          <p:cNvPr id="3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magine"/>
          <p:cNvSpPr>
            <a:spLocks noGrp="1"/>
          </p:cNvSpPr>
          <p:nvPr>
            <p:ph type="pic" sz="quarter" idx="13"/>
          </p:nvPr>
        </p:nvSpPr>
        <p:spPr>
          <a:xfrm>
            <a:off x="7188200" y="2895600"/>
            <a:ext cx="4102100" cy="5473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esto titol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Testo titolo</a:t>
            </a:r>
          </a:p>
        </p:txBody>
      </p:sp>
      <p:sp>
        <p:nvSpPr>
          <p:cNvPr id="4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sto titol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Testo titolo</a:t>
            </a:r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mmagine"/>
          <p:cNvSpPr>
            <a:spLocks noGrp="1"/>
          </p:cNvSpPr>
          <p:nvPr>
            <p:ph type="pic" idx="13"/>
          </p:nvPr>
        </p:nvSpPr>
        <p:spPr>
          <a:xfrm>
            <a:off x="1397000" y="1041400"/>
            <a:ext cx="10223500" cy="767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esto titolo"/>
          <p:cNvSpPr txBox="1">
            <a:spLocks noGrp="1"/>
          </p:cNvSpPr>
          <p:nvPr>
            <p:ph type="title"/>
          </p:nvPr>
        </p:nvSpPr>
        <p:spPr>
          <a:xfrm>
            <a:off x="-2457450" y="-660400"/>
            <a:ext cx="49149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Testo titolo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62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43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524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905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286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667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048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429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biopia.eu" TargetMode="External"/><Relationship Id="rId2" Type="http://schemas.openxmlformats.org/officeDocument/2006/relationships/hyperlink" Target="mailto:giovannicitroni@gmai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mailto:giovanni.citroni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riangolo"/>
          <p:cNvSpPr/>
          <p:nvPr/>
        </p:nvSpPr>
        <p:spPr>
          <a:xfrm>
            <a:off x="-1" y="6633350"/>
            <a:ext cx="1301383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007897"/>
              </a:gs>
              <a:gs pos="45000">
                <a:srgbClr val="4ABBE0"/>
              </a:gs>
              <a:gs pos="100000">
                <a:srgbClr val="007897"/>
              </a:gs>
            </a:gsLst>
            <a:lin ang="13800000"/>
          </a:gradFill>
          <a:ln w="12700"/>
        </p:spPr>
        <p:txBody>
          <a:bodyPr lIns="72248" tIns="72248" rIns="72248" bIns="72248" anchor="ctr"/>
          <a:lstStyle/>
          <a:p>
            <a:pPr defTabSz="830862">
              <a:defRPr sz="3413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7" name="Raggruppa"/>
          <p:cNvGrpSpPr/>
          <p:nvPr/>
        </p:nvGrpSpPr>
        <p:grpSpPr>
          <a:xfrm>
            <a:off x="-17341" y="7044266"/>
            <a:ext cx="13030812" cy="2726674"/>
            <a:chOff x="0" y="0"/>
            <a:chExt cx="13030810" cy="2726673"/>
          </a:xfrm>
        </p:grpSpPr>
        <p:sp>
          <p:nvSpPr>
            <p:cNvPr id="83" name="Triangolo"/>
            <p:cNvSpPr/>
            <p:nvPr/>
          </p:nvSpPr>
          <p:spPr>
            <a:xfrm>
              <a:off x="2417358" y="0"/>
              <a:ext cx="10604784" cy="69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Linea"/>
            <p:cNvSpPr/>
            <p:nvPr/>
          </p:nvSpPr>
          <p:spPr>
            <a:xfrm>
              <a:off x="69270" y="404144"/>
              <a:ext cx="12952871" cy="112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5" name="image-3.png" descr="image-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70" y="56354"/>
              <a:ext cx="13022141" cy="2670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685"/>
              <a:ext cx="13030810" cy="1161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" name="Dichiariamo che non abbiamo interessi finanziari!"/>
          <p:cNvSpPr txBox="1"/>
          <p:nvPr/>
        </p:nvSpPr>
        <p:spPr>
          <a:xfrm>
            <a:off x="1176302" y="8520853"/>
            <a:ext cx="11406520" cy="134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457200">
              <a:lnSpc>
                <a:spcPts val="8400"/>
              </a:lnSpc>
              <a:defRPr sz="4000" i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Dichiariamo che non abbiamo interessi finanziari!</a:t>
            </a:r>
          </a:p>
        </p:txBody>
      </p:sp>
      <p:sp>
        <p:nvSpPr>
          <p:cNvPr id="89" name="STATO DELL'ARTE  della correzione della Presbiopia  con Tecnica PRK Multifocale con  LASER AD ECCIMERI  PRESBYTEC con follow up di 36-60 mesi"/>
          <p:cNvSpPr txBox="1"/>
          <p:nvPr/>
        </p:nvSpPr>
        <p:spPr>
          <a:xfrm>
            <a:off x="27305" y="3597771"/>
            <a:ext cx="13030811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defRPr sz="3000" b="1" i="1" u="sng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STATO DELL'ARTE 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correzione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Presbiopia</a:t>
            </a:r>
            <a:r>
              <a:rPr dirty="0"/>
              <a:t>  </a:t>
            </a:r>
            <a:endParaRPr lang="de-DE" dirty="0"/>
          </a:p>
          <a:p>
            <a:r>
              <a:rPr dirty="0"/>
              <a:t>con </a:t>
            </a:r>
            <a:r>
              <a:rPr dirty="0" err="1"/>
              <a:t>Tecnica</a:t>
            </a:r>
            <a:r>
              <a:rPr dirty="0"/>
              <a:t> PRK </a:t>
            </a:r>
            <a:r>
              <a:rPr dirty="0" err="1"/>
              <a:t>Multifocale</a:t>
            </a:r>
            <a:r>
              <a:rPr dirty="0"/>
              <a:t> con  LASER AD ECCIMERI  PRESBYTEC </a:t>
            </a:r>
            <a:endParaRPr lang="de-DE" dirty="0"/>
          </a:p>
          <a:p>
            <a:r>
              <a:rPr dirty="0"/>
              <a:t>con follow up di 36-60 </a:t>
            </a:r>
            <a:r>
              <a:rPr dirty="0" err="1"/>
              <a:t>mesi</a:t>
            </a:r>
            <a:endParaRPr dirty="0"/>
          </a:p>
        </p:txBody>
      </p:sp>
      <p:sp>
        <p:nvSpPr>
          <p:cNvPr id="90" name="Giovanni Citroni…"/>
          <p:cNvSpPr txBox="1"/>
          <p:nvPr/>
        </p:nvSpPr>
        <p:spPr>
          <a:xfrm>
            <a:off x="178763" y="5313309"/>
            <a:ext cx="12511808" cy="1970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defRPr sz="3000" b="1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Giovanni Citroni</a:t>
            </a:r>
          </a:p>
          <a:p>
            <a:pPr algn="l" defTabSz="449580">
              <a:defRPr sz="3000" b="1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Centro di Oftalmologia, Darfo Boario Terme, Brescia, Italia</a:t>
            </a:r>
          </a:p>
          <a:p>
            <a:pPr algn="l" defTabSz="449580">
              <a:defRPr sz="3000" b="1" i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91" name="Società Oftalmologica Italiana…"/>
          <p:cNvSpPr txBox="1"/>
          <p:nvPr/>
        </p:nvSpPr>
        <p:spPr>
          <a:xfrm>
            <a:off x="6251338" y="302962"/>
            <a:ext cx="6538263" cy="176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Società Oftalmologica Italiana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Milano 2018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ruppo Ipermetropi Presbiopici"/>
          <p:cNvSpPr>
            <a:spLocks noGrp="1"/>
          </p:cNvSpPr>
          <p:nvPr>
            <p:ph type="body" sz="quarter" idx="1"/>
          </p:nvPr>
        </p:nvSpPr>
        <p:spPr>
          <a:xfrm>
            <a:off x="650239" y="7694506"/>
            <a:ext cx="5746046" cy="1083734"/>
          </a:xfrm>
          <a:prstGeom prst="rect">
            <a:avLst/>
          </a:prstGeom>
          <a:solidFill>
            <a:srgbClr val="2DA2BF"/>
          </a:solidFill>
          <a:ln w="13727">
            <a:solidFill>
              <a:srgbClr val="2DA2BF"/>
            </a:solidFill>
            <a:round/>
          </a:ln>
        </p:spPr>
        <p:txBody>
          <a:bodyPr lIns="190500" rIns="88900"/>
          <a:lstStyle>
            <a:lvl1pPr marL="0" indent="0" defTabSz="1235455">
              <a:lnSpc>
                <a:spcPct val="90000"/>
              </a:lnSpc>
              <a:spcBef>
                <a:spcPts val="300"/>
              </a:spcBef>
              <a:buSzTx/>
              <a:buNone/>
              <a:defRPr sz="324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24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Gruppo Ipermetropi Presbiopici</a:t>
            </a:r>
          </a:p>
        </p:txBody>
      </p:sp>
      <p:grpSp>
        <p:nvGrpSpPr>
          <p:cNvPr id="168" name="Raggruppa"/>
          <p:cNvGrpSpPr/>
          <p:nvPr/>
        </p:nvGrpSpPr>
        <p:grpSpPr>
          <a:xfrm>
            <a:off x="6606258" y="7676444"/>
            <a:ext cx="5748303" cy="1119859"/>
            <a:chOff x="0" y="0"/>
            <a:chExt cx="5748302" cy="1119857"/>
          </a:xfrm>
        </p:grpSpPr>
        <p:sp>
          <p:nvSpPr>
            <p:cNvPr id="166" name="Rettangolo"/>
            <p:cNvSpPr/>
            <p:nvPr/>
          </p:nvSpPr>
          <p:spPr>
            <a:xfrm>
              <a:off x="0" y="18061"/>
              <a:ext cx="5748303" cy="1083735"/>
            </a:xfrm>
            <a:prstGeom prst="rect">
              <a:avLst/>
            </a:prstGeom>
            <a:solidFill>
              <a:srgbClr val="2DA2BF"/>
            </a:solidFill>
            <a:ln w="13727" cap="flat">
              <a:solidFill>
                <a:srgbClr val="2DA2B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Gruppo Miopi…"/>
            <p:cNvSpPr txBox="1"/>
            <p:nvPr/>
          </p:nvSpPr>
          <p:spPr>
            <a:xfrm>
              <a:off x="0" y="0"/>
              <a:ext cx="5748303" cy="1119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3" tIns="72248" rIns="126435" bIns="72248" numCol="1" anchor="ctr">
              <a:noAutofit/>
            </a:bodyPr>
            <a:lstStyle/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271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FFFFFF"/>
                  </a:solidFill>
                </a:rPr>
                <a:t>Gruppo</a:t>
              </a:r>
              <a:r>
                <a:rPr sz="3128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 Miopi </a:t>
              </a:r>
            </a:p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128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Presbiopia</a:t>
              </a:r>
            </a:p>
          </p:txBody>
        </p:sp>
      </p:grpSp>
      <p:sp>
        <p:nvSpPr>
          <p:cNvPr id="169" name="FAR UCVA :…"/>
          <p:cNvSpPr txBox="1"/>
          <p:nvPr/>
        </p:nvSpPr>
        <p:spPr>
          <a:xfrm>
            <a:off x="650239" y="2054577"/>
            <a:ext cx="5746046" cy="560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FAR </a:t>
            </a:r>
            <a:r>
              <a:rPr sz="3128"/>
              <a:t>UCVA : 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90% </a:t>
            </a:r>
            <a:r>
              <a:rPr sz="3128" i="1"/>
              <a:t>20/32</a:t>
            </a:r>
            <a:r>
              <a:rPr sz="3128"/>
              <a:t>   10% </a:t>
            </a:r>
            <a:r>
              <a:rPr sz="3128" i="1"/>
              <a:t>20/25</a:t>
            </a:r>
            <a:r>
              <a:rPr sz="3128"/>
              <a:t> 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UCVA 33 cm :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90% </a:t>
            </a:r>
            <a:r>
              <a:rPr sz="3128" i="1"/>
              <a:t>J3</a:t>
            </a:r>
            <a:r>
              <a:rPr sz="3128"/>
              <a:t>   10% </a:t>
            </a:r>
            <a:r>
              <a:rPr sz="3128" i="1"/>
              <a:t>J2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</a:t>
            </a:r>
            <a:r>
              <a:rPr sz="3128" i="1"/>
              <a:t> </a:t>
            </a:r>
            <a:r>
              <a:rPr sz="3128"/>
              <a:t>BCVA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0.06D±0.29)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   100% </a:t>
            </a:r>
            <a:r>
              <a:rPr sz="3128" i="1"/>
              <a:t>20/20</a:t>
            </a:r>
            <a:r>
              <a:rPr sz="3128"/>
              <a:t> 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BCVA  33 cm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0.68D±0.41)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J1</a:t>
            </a:r>
            <a:r>
              <a:rPr sz="3128"/>
              <a:t>    </a:t>
            </a:r>
          </a:p>
        </p:txBody>
      </p:sp>
      <p:sp>
        <p:nvSpPr>
          <p:cNvPr id="170" name="FAR UCVA:…"/>
          <p:cNvSpPr txBox="1"/>
          <p:nvPr/>
        </p:nvSpPr>
        <p:spPr>
          <a:xfrm>
            <a:off x="6606258" y="2054577"/>
            <a:ext cx="5748303" cy="577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509389" indent="-399852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 UCVA: 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   100% </a:t>
            </a:r>
            <a:r>
              <a:rPr sz="3128" i="1"/>
              <a:t>20/25</a:t>
            </a:r>
            <a:r>
              <a:rPr sz="3128"/>
              <a:t> </a:t>
            </a:r>
          </a:p>
          <a:p>
            <a:pPr marL="509389" indent="-399852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UCVA 33 cm :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96% </a:t>
            </a:r>
            <a:r>
              <a:rPr sz="3128" i="1"/>
              <a:t>J2</a:t>
            </a:r>
            <a:r>
              <a:rPr sz="3128"/>
              <a:t>   4% </a:t>
            </a:r>
            <a:r>
              <a:rPr sz="3128" i="1"/>
              <a:t>J1</a:t>
            </a:r>
            <a:endParaRPr sz="3128"/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 BCVA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-0.35D±0.38)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20/20</a:t>
            </a:r>
            <a:endParaRPr sz="3128"/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BCVA 33 cm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0.00D±0.0)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J1</a:t>
            </a:r>
            <a:r>
              <a:rPr sz="3128"/>
              <a:t>   </a:t>
            </a:r>
          </a:p>
        </p:txBody>
      </p:sp>
      <p:sp>
        <p:nvSpPr>
          <p:cNvPr id="171" name="POST  PRK 36 Mesi"/>
          <p:cNvSpPr txBox="1"/>
          <p:nvPr/>
        </p:nvSpPr>
        <p:spPr>
          <a:xfrm>
            <a:off x="4171267" y="755650"/>
            <a:ext cx="4357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POST  PRK 36 Mesi</a:t>
            </a:r>
          </a:p>
        </p:txBody>
      </p:sp>
      <p:sp>
        <p:nvSpPr>
          <p:cNvPr id="172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ruppo Ipermetropi Presbiopici"/>
          <p:cNvSpPr>
            <a:spLocks noGrp="1"/>
          </p:cNvSpPr>
          <p:nvPr>
            <p:ph type="body" sz="quarter" idx="1"/>
          </p:nvPr>
        </p:nvSpPr>
        <p:spPr>
          <a:xfrm>
            <a:off x="650239" y="7694506"/>
            <a:ext cx="5746046" cy="1083734"/>
          </a:xfrm>
          <a:prstGeom prst="rect">
            <a:avLst/>
          </a:prstGeom>
          <a:solidFill>
            <a:srgbClr val="2DA2BF"/>
          </a:solidFill>
          <a:ln w="13727">
            <a:solidFill>
              <a:srgbClr val="2DA2BF"/>
            </a:solidFill>
            <a:round/>
          </a:ln>
        </p:spPr>
        <p:txBody>
          <a:bodyPr lIns="190500" rIns="88900"/>
          <a:lstStyle>
            <a:lvl1pPr marL="0" indent="0" defTabSz="1235455">
              <a:lnSpc>
                <a:spcPct val="90000"/>
              </a:lnSpc>
              <a:spcBef>
                <a:spcPts val="300"/>
              </a:spcBef>
              <a:buSzTx/>
              <a:buNone/>
              <a:defRPr sz="324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24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Gruppo Ipermetropi Presbiopici</a:t>
            </a:r>
          </a:p>
        </p:txBody>
      </p:sp>
      <p:grpSp>
        <p:nvGrpSpPr>
          <p:cNvPr id="177" name="Raggruppa"/>
          <p:cNvGrpSpPr/>
          <p:nvPr/>
        </p:nvGrpSpPr>
        <p:grpSpPr>
          <a:xfrm>
            <a:off x="6606258" y="7676444"/>
            <a:ext cx="5748303" cy="1119859"/>
            <a:chOff x="0" y="0"/>
            <a:chExt cx="5748302" cy="1119857"/>
          </a:xfrm>
        </p:grpSpPr>
        <p:sp>
          <p:nvSpPr>
            <p:cNvPr id="175" name="Rettangolo"/>
            <p:cNvSpPr/>
            <p:nvPr/>
          </p:nvSpPr>
          <p:spPr>
            <a:xfrm>
              <a:off x="0" y="18061"/>
              <a:ext cx="5748303" cy="1083735"/>
            </a:xfrm>
            <a:prstGeom prst="rect">
              <a:avLst/>
            </a:prstGeom>
            <a:solidFill>
              <a:srgbClr val="2DA2BF"/>
            </a:solidFill>
            <a:ln w="13727" cap="flat">
              <a:solidFill>
                <a:srgbClr val="2DA2B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" name="Gruppo Miopi…"/>
            <p:cNvSpPr txBox="1"/>
            <p:nvPr/>
          </p:nvSpPr>
          <p:spPr>
            <a:xfrm>
              <a:off x="0" y="0"/>
              <a:ext cx="5748303" cy="1119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3" tIns="72248" rIns="126435" bIns="72248" numCol="1" anchor="ctr">
              <a:noAutofit/>
            </a:bodyPr>
            <a:lstStyle/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271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FFFFFF"/>
                  </a:solidFill>
                </a:rPr>
                <a:t>Gruppo</a:t>
              </a:r>
              <a:r>
                <a:rPr sz="3128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 Miopi </a:t>
              </a:r>
            </a:p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128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Presbiopia</a:t>
              </a:r>
            </a:p>
          </p:txBody>
        </p:sp>
      </p:grpSp>
      <p:sp>
        <p:nvSpPr>
          <p:cNvPr id="178" name="FAR UCVA :…"/>
          <p:cNvSpPr txBox="1"/>
          <p:nvPr/>
        </p:nvSpPr>
        <p:spPr>
          <a:xfrm>
            <a:off x="650239" y="2054577"/>
            <a:ext cx="5746046" cy="560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FAR </a:t>
            </a:r>
            <a:r>
              <a:rPr sz="3128"/>
              <a:t>UCVA : 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88% </a:t>
            </a:r>
            <a:r>
              <a:rPr sz="3128" i="1"/>
              <a:t>20/32</a:t>
            </a:r>
            <a:r>
              <a:rPr sz="3128"/>
              <a:t>   10% </a:t>
            </a:r>
            <a:r>
              <a:rPr sz="3128" i="1"/>
              <a:t>20/25</a:t>
            </a:r>
            <a:r>
              <a:rPr sz="3128"/>
              <a:t> 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UCVA 33 cm :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87% </a:t>
            </a:r>
            <a:r>
              <a:rPr sz="3128" i="1"/>
              <a:t>J3</a:t>
            </a:r>
            <a:r>
              <a:rPr sz="3128"/>
              <a:t>   10% </a:t>
            </a:r>
            <a:r>
              <a:rPr sz="3128" i="1"/>
              <a:t>J2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</a:t>
            </a:r>
            <a:r>
              <a:rPr sz="3128" i="1"/>
              <a:t> </a:t>
            </a:r>
            <a:r>
              <a:rPr sz="3128"/>
              <a:t>BCVA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0.06D±0.29)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   100% </a:t>
            </a:r>
            <a:r>
              <a:rPr sz="3128" i="1"/>
              <a:t>20/20</a:t>
            </a:r>
            <a:r>
              <a:rPr sz="3128"/>
              <a:t> 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BCVA  33 cm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0.68D±0.41)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J1</a:t>
            </a:r>
            <a:r>
              <a:rPr sz="3128"/>
              <a:t>    </a:t>
            </a:r>
          </a:p>
        </p:txBody>
      </p:sp>
      <p:sp>
        <p:nvSpPr>
          <p:cNvPr id="179" name="FAR UCVA:…"/>
          <p:cNvSpPr txBox="1"/>
          <p:nvPr/>
        </p:nvSpPr>
        <p:spPr>
          <a:xfrm>
            <a:off x="6606258" y="2054577"/>
            <a:ext cx="5748303" cy="577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509389" indent="-399852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 UCVA: 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   100% </a:t>
            </a:r>
            <a:r>
              <a:rPr sz="3128" i="1"/>
              <a:t>20/25</a:t>
            </a:r>
            <a:r>
              <a:rPr sz="3128"/>
              <a:t> </a:t>
            </a:r>
          </a:p>
          <a:p>
            <a:pPr marL="509389" indent="-399852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UCVA 33 cm :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92% </a:t>
            </a:r>
            <a:r>
              <a:rPr sz="3128" i="1"/>
              <a:t>J2</a:t>
            </a:r>
            <a:r>
              <a:rPr sz="3128"/>
              <a:t>   4% </a:t>
            </a:r>
            <a:r>
              <a:rPr sz="3128" i="1"/>
              <a:t>J1</a:t>
            </a:r>
            <a:endParaRPr sz="3128"/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 BCVA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-0.35D±0.38)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20/20</a:t>
            </a:r>
            <a:endParaRPr sz="3128"/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BCVA 33 cm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0.00D±0.0)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J1</a:t>
            </a:r>
            <a:r>
              <a:rPr sz="3128"/>
              <a:t>   </a:t>
            </a:r>
          </a:p>
        </p:txBody>
      </p:sp>
      <p:sp>
        <p:nvSpPr>
          <p:cNvPr id="180" name="POST  PRK 60 Mesi"/>
          <p:cNvSpPr txBox="1"/>
          <p:nvPr/>
        </p:nvSpPr>
        <p:spPr>
          <a:xfrm>
            <a:off x="4171267" y="755650"/>
            <a:ext cx="4357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POST  PRK 60 Mesi</a:t>
            </a:r>
          </a:p>
        </p:txBody>
      </p:sp>
      <p:sp>
        <p:nvSpPr>
          <p:cNvPr id="181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isultati refrattivi medi aggiornati a dicembre 2017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/>
          <a:p>
            <a:pPr defTabSz="1300480">
              <a:defRPr sz="6257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4551">
                <a:latin typeface="Verdana"/>
                <a:ea typeface="Verdana"/>
                <a:cs typeface="Verdana"/>
                <a:sym typeface="Verdana"/>
              </a:rPr>
              <a:t>Risultati refrattivi medi</a:t>
            </a:r>
            <a:r>
              <a:rPr sz="1422" i="1">
                <a:latin typeface="Verdana"/>
                <a:ea typeface="Verdana"/>
                <a:cs typeface="Verdana"/>
                <a:sym typeface="Verdana"/>
              </a:rPr>
              <a:t> aggiornati a dicembre 2017</a:t>
            </a:r>
          </a:p>
        </p:txBody>
      </p:sp>
      <p:graphicFrame>
        <p:nvGraphicFramePr>
          <p:cNvPr id="184" name="Ipermetropia (80 occhi)"/>
          <p:cNvGraphicFramePr/>
          <p:nvPr>
            <p:extLst>
              <p:ext uri="{D42A27DB-BD31-4B8C-83A1-F6EECF244321}">
                <p14:modId xmlns:p14="http://schemas.microsoft.com/office/powerpoint/2010/main" val="2458356967"/>
              </p:ext>
            </p:extLst>
          </p:nvPr>
        </p:nvGraphicFramePr>
        <p:xfrm>
          <a:off x="2764359" y="1714219"/>
          <a:ext cx="6368559" cy="795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5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isultati refrattivi medi aggiornati a dicembre 2017"/>
          <p:cNvSpPr txBox="1">
            <a:spLocks noGrp="1"/>
          </p:cNvSpPr>
          <p:nvPr>
            <p:ph type="title"/>
          </p:nvPr>
        </p:nvSpPr>
        <p:spPr>
          <a:xfrm>
            <a:off x="650239" y="540362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/>
          <a:p>
            <a:pPr defTabSz="1300480">
              <a:defRPr sz="6257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4551">
                <a:latin typeface="Verdana"/>
                <a:ea typeface="Verdana"/>
                <a:cs typeface="Verdana"/>
                <a:sym typeface="Verdana"/>
              </a:rPr>
              <a:t>Risultati refrattivi medi</a:t>
            </a:r>
            <a:r>
              <a:rPr sz="1422" i="1">
                <a:latin typeface="Verdana"/>
                <a:ea typeface="Verdana"/>
                <a:cs typeface="Verdana"/>
                <a:sym typeface="Verdana"/>
              </a:rPr>
              <a:t> aggiornati a dicembre 2017</a:t>
            </a:r>
          </a:p>
        </p:txBody>
      </p:sp>
      <p:graphicFrame>
        <p:nvGraphicFramePr>
          <p:cNvPr id="188" name="Presbiopia  (80 occhi)"/>
          <p:cNvGraphicFramePr/>
          <p:nvPr>
            <p:extLst>
              <p:ext uri="{D42A27DB-BD31-4B8C-83A1-F6EECF244321}">
                <p14:modId xmlns:p14="http://schemas.microsoft.com/office/powerpoint/2010/main" val="2737667846"/>
              </p:ext>
            </p:extLst>
          </p:nvPr>
        </p:nvGraphicFramePr>
        <p:xfrm>
          <a:off x="3244437" y="2520638"/>
          <a:ext cx="5895969" cy="70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9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isultati refrattivi medi aggiornati a DICEMBRE 2017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/>
          <a:p>
            <a:pPr defTabSz="1300480">
              <a:defRPr sz="6257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4551">
                <a:latin typeface="Verdana"/>
                <a:ea typeface="Verdana"/>
                <a:cs typeface="Verdana"/>
                <a:sym typeface="Verdana"/>
              </a:rPr>
              <a:t>Risultati refrattivi medi </a:t>
            </a:r>
            <a:r>
              <a:rPr sz="1422" i="1">
                <a:latin typeface="Verdana"/>
                <a:ea typeface="Verdana"/>
                <a:cs typeface="Verdana"/>
                <a:sym typeface="Verdana"/>
              </a:rPr>
              <a:t>aggiornati a DICEMBRE 2017</a:t>
            </a:r>
          </a:p>
        </p:txBody>
      </p:sp>
      <p:graphicFrame>
        <p:nvGraphicFramePr>
          <p:cNvPr id="192" name="Miopia (24 occhi)"/>
          <p:cNvGraphicFramePr/>
          <p:nvPr/>
        </p:nvGraphicFramePr>
        <p:xfrm>
          <a:off x="3333491" y="2479749"/>
          <a:ext cx="5679041" cy="717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3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isultati refrattivi medi aggiornati a DICEMBRE 2017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/>
          <a:p>
            <a:pPr defTabSz="1300480">
              <a:defRPr sz="6257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4551">
                <a:latin typeface="Verdana"/>
                <a:ea typeface="Verdana"/>
                <a:cs typeface="Verdana"/>
                <a:sym typeface="Verdana"/>
              </a:rPr>
              <a:t>Risultati refrattivi medi </a:t>
            </a:r>
            <a:r>
              <a:rPr sz="1422" i="1">
                <a:latin typeface="Verdana"/>
                <a:ea typeface="Verdana"/>
                <a:cs typeface="Verdana"/>
                <a:sym typeface="Verdana"/>
              </a:rPr>
              <a:t>aggiornati a DICEMBRE 2017</a:t>
            </a:r>
          </a:p>
        </p:txBody>
      </p:sp>
      <p:graphicFrame>
        <p:nvGraphicFramePr>
          <p:cNvPr id="196" name="Presbiopia (24 occhi)"/>
          <p:cNvGraphicFramePr/>
          <p:nvPr>
            <p:extLst>
              <p:ext uri="{D42A27DB-BD31-4B8C-83A1-F6EECF244321}">
                <p14:modId xmlns:p14="http://schemas.microsoft.com/office/powerpoint/2010/main" val="4247643252"/>
              </p:ext>
            </p:extLst>
          </p:nvPr>
        </p:nvGraphicFramePr>
        <p:xfrm>
          <a:off x="3382171" y="2474879"/>
          <a:ext cx="5685624" cy="718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7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Vantaggi"/>
          <p:cNvSpPr>
            <a:spLocks noGrp="1"/>
          </p:cNvSpPr>
          <p:nvPr>
            <p:ph type="body" sz="quarter" idx="1"/>
          </p:nvPr>
        </p:nvSpPr>
        <p:spPr>
          <a:xfrm>
            <a:off x="650239" y="7694506"/>
            <a:ext cx="5746046" cy="1083734"/>
          </a:xfrm>
          <a:prstGeom prst="rect">
            <a:avLst/>
          </a:prstGeom>
          <a:solidFill>
            <a:srgbClr val="2DA2BF"/>
          </a:solidFill>
          <a:ln w="13727">
            <a:solidFill>
              <a:srgbClr val="2DA2BF"/>
            </a:solidFill>
            <a:round/>
          </a:ln>
        </p:spPr>
        <p:txBody>
          <a:bodyPr lIns="190500" rIns="88900"/>
          <a:lstStyle>
            <a:lvl1pPr marL="0" indent="0" defTabSz="1300480">
              <a:spcBef>
                <a:spcPts val="400"/>
              </a:spcBef>
              <a:buSzTx/>
              <a:buNone/>
              <a:defRPr sz="34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84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4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Vantaggi</a:t>
            </a:r>
          </a:p>
        </p:txBody>
      </p:sp>
      <p:grpSp>
        <p:nvGrpSpPr>
          <p:cNvPr id="202" name="Raggruppa"/>
          <p:cNvGrpSpPr/>
          <p:nvPr/>
        </p:nvGrpSpPr>
        <p:grpSpPr>
          <a:xfrm>
            <a:off x="6606258" y="7694506"/>
            <a:ext cx="5748303" cy="1083734"/>
            <a:chOff x="0" y="0"/>
            <a:chExt cx="5748302" cy="1083733"/>
          </a:xfrm>
        </p:grpSpPr>
        <p:sp>
          <p:nvSpPr>
            <p:cNvPr id="200" name="Rettangolo"/>
            <p:cNvSpPr/>
            <p:nvPr/>
          </p:nvSpPr>
          <p:spPr>
            <a:xfrm>
              <a:off x="0" y="0"/>
              <a:ext cx="5748303" cy="1083734"/>
            </a:xfrm>
            <a:prstGeom prst="rect">
              <a:avLst/>
            </a:prstGeom>
            <a:solidFill>
              <a:srgbClr val="2DA2BF"/>
            </a:solidFill>
            <a:ln w="13727" cap="flat">
              <a:solidFill>
                <a:srgbClr val="2DA2B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Svantaggi"/>
            <p:cNvSpPr txBox="1"/>
            <p:nvPr/>
          </p:nvSpPr>
          <p:spPr>
            <a:xfrm>
              <a:off x="0" y="207716"/>
              <a:ext cx="5748303" cy="668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3" tIns="72248" rIns="126435" bIns="72248" numCol="1" anchor="ctr">
              <a:noAutofit/>
            </a:bodyPr>
            <a:lstStyle>
              <a:lvl1pPr algn="l" defTabSz="1300480">
                <a:spcBef>
                  <a:spcPts val="400"/>
                </a:spcBef>
                <a:defRPr sz="3413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sz="327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 sz="3413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Svantaggi</a:t>
              </a:r>
            </a:p>
          </p:txBody>
        </p:sp>
      </p:grpSp>
      <p:sp>
        <p:nvSpPr>
          <p:cNvPr id="203" name="Aumento della ricettività del paziente.…"/>
          <p:cNvSpPr txBox="1"/>
          <p:nvPr/>
        </p:nvSpPr>
        <p:spPr>
          <a:xfrm>
            <a:off x="209973" y="1411111"/>
            <a:ext cx="5746045" cy="585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545740" indent="-436202" algn="l">
              <a:spcBef>
                <a:spcPts val="4200"/>
              </a:spcBef>
              <a:buClr>
                <a:srgbClr val="2DA2BF"/>
              </a:buClr>
              <a:buSzPct val="68000"/>
              <a:buFont typeface="Helvetica"/>
              <a:buChar char="•"/>
              <a:defRPr sz="25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Aumento della ricettività del paziente.</a:t>
            </a:r>
          </a:p>
          <a:p>
            <a:pPr marL="545740" indent="-436202" algn="l">
              <a:spcBef>
                <a:spcPts val="4200"/>
              </a:spcBef>
              <a:buClr>
                <a:srgbClr val="2DA2BF"/>
              </a:buClr>
              <a:buSzPct val="68000"/>
              <a:buFont typeface="Helvetica"/>
              <a:buChar char="•"/>
              <a:defRPr sz="25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Costi ridotti</a:t>
            </a:r>
          </a:p>
          <a:p>
            <a:pPr marL="545740" indent="-436202" algn="l">
              <a:spcBef>
                <a:spcPts val="4200"/>
              </a:spcBef>
              <a:buClr>
                <a:srgbClr val="2DA2BF"/>
              </a:buClr>
              <a:buSzPct val="68000"/>
              <a:buFont typeface="Helvetica"/>
              <a:buChar char="•"/>
              <a:defRPr sz="25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Efficacia.</a:t>
            </a:r>
          </a:p>
          <a:p>
            <a:pPr marL="545740" indent="-436202" algn="l">
              <a:spcBef>
                <a:spcPts val="4200"/>
              </a:spcBef>
              <a:buClr>
                <a:srgbClr val="2DA2BF"/>
              </a:buClr>
              <a:buSzPct val="68000"/>
              <a:buFont typeface="Helvetica"/>
              <a:buChar char="•"/>
              <a:defRPr sz="25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Tecnica semplice</a:t>
            </a:r>
          </a:p>
          <a:p>
            <a:pPr marL="545740" indent="-436202" algn="l">
              <a:spcBef>
                <a:spcPts val="4200"/>
              </a:spcBef>
              <a:buClr>
                <a:srgbClr val="2DA2BF"/>
              </a:buClr>
              <a:buSzPct val="68000"/>
              <a:buFont typeface="Helvetica"/>
              <a:buChar char="•"/>
              <a:defRPr sz="25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Facile gestione postoperatoria.</a:t>
            </a:r>
          </a:p>
          <a:p>
            <a:pPr marL="545740" indent="-436202" algn="l">
              <a:spcBef>
                <a:spcPts val="4200"/>
              </a:spcBef>
              <a:buClr>
                <a:srgbClr val="2DA2BF"/>
              </a:buClr>
              <a:buSzPct val="68000"/>
              <a:buFont typeface="Helvetica"/>
              <a:buChar char="•"/>
              <a:defRPr sz="25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Procedura versatile (combinata, isolata, ripetibile).</a:t>
            </a:r>
          </a:p>
        </p:txBody>
      </p:sp>
      <p:sp>
        <p:nvSpPr>
          <p:cNvPr id="204" name="Nessuna esperienza con il femtoLaser.…"/>
          <p:cNvSpPr txBox="1"/>
          <p:nvPr/>
        </p:nvSpPr>
        <p:spPr>
          <a:xfrm>
            <a:off x="6606258" y="2054577"/>
            <a:ext cx="5748303" cy="3608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595153" indent="-485616" algn="l">
              <a:spcBef>
                <a:spcPts val="4200"/>
              </a:spcBef>
              <a:buClr>
                <a:srgbClr val="2DA2BF"/>
              </a:buClr>
              <a:buSzPct val="68000"/>
              <a:buFont typeface="Helvetica"/>
              <a:buChar char="•"/>
              <a:defRPr sz="2813"/>
            </a:pPr>
            <a:r>
              <a:rPr dirty="0" err="1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Nessuna</a:t>
            </a:r>
            <a:r>
              <a:rPr dirty="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esperienza</a:t>
            </a:r>
            <a:r>
              <a:rPr dirty="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con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il</a:t>
            </a:r>
            <a:r>
              <a:rPr dirty="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femtoLaser</a:t>
            </a:r>
            <a:r>
              <a:rPr dirty="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marL="473039" indent="-363502" algn="l" defTabSz="1300480">
              <a:buClr>
                <a:srgbClr val="2DA2BF"/>
              </a:buClr>
              <a:buSzPct val="68000"/>
              <a:buFont typeface="Helvetica"/>
              <a:buChar char="•"/>
              <a:defRPr sz="28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lang="de-DE" dirty="0"/>
          </a:p>
          <a:p>
            <a:pPr marL="473039" indent="-363502" algn="l" defTabSz="1300480">
              <a:buClr>
                <a:srgbClr val="2DA2BF"/>
              </a:buClr>
              <a:buSzPct val="68000"/>
              <a:buFont typeface="Helvetica"/>
              <a:buChar char="•"/>
              <a:defRPr sz="28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Leggera</a:t>
            </a:r>
            <a:r>
              <a:rPr dirty="0"/>
              <a:t> </a:t>
            </a:r>
            <a:r>
              <a:rPr dirty="0" err="1"/>
              <a:t>Regressione</a:t>
            </a:r>
            <a:r>
              <a:rPr dirty="0"/>
              <a:t> con </a:t>
            </a:r>
            <a:r>
              <a:rPr dirty="0" err="1"/>
              <a:t>pazienti</a:t>
            </a:r>
            <a:r>
              <a:rPr dirty="0"/>
              <a:t> </a:t>
            </a:r>
            <a:r>
              <a:rPr dirty="0" err="1"/>
              <a:t>ipermetropi</a:t>
            </a:r>
            <a:r>
              <a:rPr dirty="0"/>
              <a:t>.</a:t>
            </a:r>
          </a:p>
          <a:p>
            <a:pPr algn="l" defTabSz="1300480">
              <a:defRPr sz="28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473039" indent="-363502" algn="l" defTabSz="1300480">
              <a:buClr>
                <a:srgbClr val="2DA2BF"/>
              </a:buClr>
              <a:buSzPct val="68000"/>
              <a:buFont typeface="Helvetica"/>
              <a:buChar char="•"/>
              <a:defRPr sz="2813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Astigmatismo</a:t>
            </a:r>
            <a:r>
              <a:rPr dirty="0"/>
              <a:t> </a:t>
            </a:r>
            <a:r>
              <a:rPr dirty="0" err="1"/>
              <a:t>indotto</a:t>
            </a:r>
            <a:endParaRPr dirty="0"/>
          </a:p>
        </p:txBody>
      </p:sp>
      <p:pic>
        <p:nvPicPr>
          <p:cNvPr id="205" name="image-1.png" descr="imag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5419" y="309266"/>
            <a:ext cx="8693962" cy="121568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a PRK Multifocale con PRESBYTEC è una valida opzione correttiva della Presbiopia in particolare nei pazienti ametropi.…"/>
          <p:cNvSpPr txBox="1">
            <a:spLocks noGrp="1"/>
          </p:cNvSpPr>
          <p:nvPr>
            <p:ph type="body" idx="1"/>
          </p:nvPr>
        </p:nvSpPr>
        <p:spPr>
          <a:xfrm>
            <a:off x="817748" y="2078211"/>
            <a:ext cx="11704322" cy="6436925"/>
          </a:xfrm>
          <a:prstGeom prst="rect">
            <a:avLst/>
          </a:prstGeom>
        </p:spPr>
        <p:txBody>
          <a:bodyPr lIns="126435" tIns="72248" rIns="126435" bIns="72248" anchor="t"/>
          <a:lstStyle/>
          <a:p>
            <a:pPr marL="605935" indent="-538021" defTabSz="362204">
              <a:spcBef>
                <a:spcPts val="2600"/>
              </a:spcBef>
              <a:buClr>
                <a:srgbClr val="2DA2BF"/>
              </a:buClr>
              <a:buSzPct val="68000"/>
              <a:buFont typeface="Helvetica"/>
              <a:defRPr sz="3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La PRK Multifocale con PRESBYTEC è una valida opzione correttiva della Presbiopia in particolare nei pazienti ametropi. </a:t>
            </a:r>
          </a:p>
          <a:p>
            <a:pPr marL="605935" indent="-538021" defTabSz="362204">
              <a:spcBef>
                <a:spcPts val="2600"/>
              </a:spcBef>
              <a:buClr>
                <a:srgbClr val="2DA2BF"/>
              </a:buClr>
              <a:buSzPct val="68000"/>
              <a:buFont typeface="Helvetica"/>
              <a:defRPr sz="3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E’ necessaria una rigida selezione del paziente per prospettare un risultato refrattivo di successo.</a:t>
            </a:r>
          </a:p>
          <a:p>
            <a:pPr marL="605935" indent="-538021" defTabSz="362204">
              <a:spcBef>
                <a:spcPts val="2600"/>
              </a:spcBef>
              <a:buClr>
                <a:srgbClr val="2DA2BF"/>
              </a:buClr>
              <a:buSzPct val="68000"/>
              <a:buFont typeface="Helvetica"/>
              <a:defRPr sz="3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In Italia sono installati  13 centri laser PRESBYTEC  dove viene effettuata la correzione della Presbiopia con la PRK Multifocale. </a:t>
            </a:r>
          </a:p>
          <a:p>
            <a:pPr marL="605935" indent="-538021" defTabSz="362204">
              <a:spcBef>
                <a:spcPts val="2600"/>
              </a:spcBef>
              <a:buClr>
                <a:srgbClr val="2DA2BF"/>
              </a:buClr>
              <a:buSzPct val="68000"/>
              <a:buFont typeface="Helvetica"/>
              <a:defRPr sz="3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Ogni anno ci riuniamo insieme per confrontare i risultati ottenuti .</a:t>
            </a:r>
          </a:p>
          <a:p>
            <a:pPr marL="605935" indent="-538021" defTabSz="362204">
              <a:spcBef>
                <a:spcPts val="2600"/>
              </a:spcBef>
              <a:buClr>
                <a:srgbClr val="2DA2BF"/>
              </a:buClr>
              <a:buSzPct val="68000"/>
              <a:buFont typeface="Helvetica"/>
              <a:defRPr sz="3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Il nostro goal è la soddisfazione dei nostri pazienti</a:t>
            </a:r>
          </a:p>
        </p:txBody>
      </p:sp>
      <p:sp>
        <p:nvSpPr>
          <p:cNvPr id="209" name="CONCLUSIONI"/>
          <p:cNvSpPr txBox="1">
            <a:spLocks noGrp="1"/>
          </p:cNvSpPr>
          <p:nvPr>
            <p:ph type="title"/>
          </p:nvPr>
        </p:nvSpPr>
        <p:spPr>
          <a:xfrm>
            <a:off x="1142869" y="261113"/>
            <a:ext cx="11054081" cy="2090703"/>
          </a:xfrm>
          <a:prstGeom prst="rect">
            <a:avLst/>
          </a:prstGeom>
        </p:spPr>
        <p:txBody>
          <a:bodyPr lIns="126435" tIns="72248" rIns="126435" bIns="72248"/>
          <a:lstStyle>
            <a:lvl1pPr defTabSz="1300480">
              <a:defRPr sz="8533">
                <a:solidFill>
                  <a:srgbClr val="01010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6257"/>
            </a:pPr>
            <a:r>
              <a:rPr sz="8533"/>
              <a:t>CONCLUSIONI</a:t>
            </a:r>
          </a:p>
        </p:txBody>
      </p:sp>
      <p:sp>
        <p:nvSpPr>
          <p:cNvPr id="210" name="Rettangolo"/>
          <p:cNvSpPr txBox="1"/>
          <p:nvPr/>
        </p:nvSpPr>
        <p:spPr>
          <a:xfrm>
            <a:off x="1215808" y="1838280"/>
            <a:ext cx="11704322" cy="129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normAutofit/>
          </a:bodyPr>
          <a:lstStyle/>
          <a:p>
            <a:pPr algn="l" defTabSz="525779">
              <a:spcBef>
                <a:spcPts val="3700"/>
              </a:spcBef>
              <a:defRPr sz="2262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1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RAZIE"/>
          <p:cNvSpPr txBox="1">
            <a:spLocks noGrp="1"/>
          </p:cNvSpPr>
          <p:nvPr>
            <p:ph type="title"/>
          </p:nvPr>
        </p:nvSpPr>
        <p:spPr>
          <a:xfrm>
            <a:off x="736007" y="6142376"/>
            <a:ext cx="11099260" cy="2411160"/>
          </a:xfrm>
          <a:prstGeom prst="rect">
            <a:avLst/>
          </a:prstGeom>
        </p:spPr>
        <p:txBody>
          <a:bodyPr lIns="126435" tIns="72248" rIns="126435" bIns="72248"/>
          <a:lstStyle>
            <a:lvl1pPr>
              <a:defRPr sz="6500" b="1" i="1">
                <a:solidFill>
                  <a:srgbClr val="FFFF00"/>
                </a:solidFill>
                <a:effectLst>
                  <a:outerShdw blurRad="12700" dist="635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 i="0"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pPr>
            <a:r>
              <a:rPr b="1" i="1">
                <a:solidFill>
                  <a:srgbClr val="FFFF00"/>
                </a:solidFill>
                <a:effectLst>
                  <a:outerShdw blurRad="12700" dist="635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rPr>
              <a:t>GRAZIE</a:t>
            </a:r>
          </a:p>
        </p:txBody>
      </p:sp>
      <p:sp>
        <p:nvSpPr>
          <p:cNvPr id="214" name="giovannicitroni@gmail.com             www.presbiopia.eu…"/>
          <p:cNvSpPr txBox="1"/>
          <p:nvPr/>
        </p:nvSpPr>
        <p:spPr>
          <a:xfrm>
            <a:off x="1270000" y="7948209"/>
            <a:ext cx="10464801" cy="100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20192">
              <a:defRPr sz="2920" b="1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520192">
              <a:defRPr sz="2920" b="1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>
                <a:hlinkClick r:id="rId2"/>
              </a:rPr>
              <a:t>giovannicitroni@gmail.com</a:t>
            </a:r>
            <a:r>
              <a:rPr dirty="0"/>
              <a:t>             </a:t>
            </a:r>
            <a:r>
              <a:rPr u="sng" dirty="0">
                <a:hlinkClick r:id="rId3"/>
              </a:rPr>
              <a:t>www.presbiopia.eu</a:t>
            </a:r>
            <a:r>
              <a:rPr dirty="0"/>
              <a:t> </a:t>
            </a:r>
          </a:p>
          <a:p>
            <a:pPr defTabSz="520192">
              <a:defRPr sz="2920" b="1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520192">
              <a:defRPr sz="2920" b="1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520192">
              <a:defRPr sz="2920" b="1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u="sng" dirty="0">
              <a:hlinkClick r:id="rId4"/>
            </a:endParaRPr>
          </a:p>
        </p:txBody>
      </p:sp>
      <p:pic>
        <p:nvPicPr>
          <p:cNvPr id="215" name="image5.jpg" descr="image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2983" y="977256"/>
            <a:ext cx="8358834" cy="573681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rma"/>
          <p:cNvSpPr/>
          <p:nvPr/>
        </p:nvSpPr>
        <p:spPr>
          <a:xfrm>
            <a:off x="0" y="6630987"/>
            <a:ext cx="1301273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30262">
              <a:def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94" name="Corpo"/>
          <p:cNvSpPr txBox="1">
            <a:spLocks noGrp="1"/>
          </p:cNvSpPr>
          <p:nvPr>
            <p:ph type="body" sz="quarter" idx="4294967295"/>
          </p:nvPr>
        </p:nvSpPr>
        <p:spPr>
          <a:xfrm>
            <a:off x="561975" y="6343650"/>
            <a:ext cx="11879263" cy="1706563"/>
          </a:xfrm>
          <a:prstGeom prst="rect">
            <a:avLst/>
          </a:prstGeom>
        </p:spPr>
        <p:txBody>
          <a:bodyPr lIns="72248" tIns="72248" rIns="72248" bIns="72248" anchor="t"/>
          <a:lstStyle>
            <a:lvl1pPr marL="0" indent="0" algn="ctr" defTabSz="1300162">
              <a:spcBef>
                <a:spcPts val="400"/>
              </a:spcBef>
              <a:buSzTx/>
              <a:buNone/>
              <a:defRPr sz="3200" b="1" i="1">
                <a:effectLst>
                  <a:outerShdw blurRad="12700" dist="254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 b="0" i="0">
                <a:effectLst/>
                <a:latin typeface="+mn-lt"/>
                <a:ea typeface="+mn-ea"/>
                <a:cs typeface="+mn-cs"/>
                <a:sym typeface="Helvetica Light"/>
              </a:defRPr>
            </a:pPr>
            <a:r>
              <a:rPr sz="3200" b="1" i="1">
                <a:effectLst>
                  <a:outerShdw blurRad="12700" dist="254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95" name="laserbearbhintergrund.jpg" descr="laserbearbhintergr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7825" y="1646237"/>
            <a:ext cx="9707563" cy="7678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275" y="319087"/>
            <a:ext cx="12158663" cy="170021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OI Milano 2018"/>
          <p:cNvSpPr txBox="1"/>
          <p:nvPr/>
        </p:nvSpPr>
        <p:spPr>
          <a:xfrm>
            <a:off x="10261909" y="-2668"/>
            <a:ext cx="12299289" cy="109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1.jpg" descr="image1.jpg"/>
          <p:cNvPicPr>
            <a:picLocks noChangeAspect="1"/>
          </p:cNvPicPr>
          <p:nvPr/>
        </p:nvPicPr>
        <p:blipFill>
          <a:blip r:embed="rId2">
            <a:extLst/>
          </a:blip>
          <a:srcRect t="2804"/>
          <a:stretch>
            <a:fillRect/>
          </a:stretch>
        </p:blipFill>
        <p:spPr>
          <a:xfrm>
            <a:off x="1400175" y="1282700"/>
            <a:ext cx="9858375" cy="718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7737" y="3455987"/>
            <a:ext cx="3702051" cy="33940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Multifocal Cornea"/>
          <p:cNvSpPr txBox="1"/>
          <p:nvPr/>
        </p:nvSpPr>
        <p:spPr>
          <a:xfrm>
            <a:off x="1893887" y="57149"/>
            <a:ext cx="87630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 defTabSz="912812">
              <a:defRPr sz="7900"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sz="7900">
                <a:uFill>
                  <a:solidFill>
                    <a:srgbClr val="FFFFFF"/>
                  </a:solidFill>
                </a:uFill>
              </a:rPr>
              <a:t>Multifocal Cornea</a:t>
            </a:r>
          </a:p>
        </p:txBody>
      </p:sp>
      <p:sp>
        <p:nvSpPr>
          <p:cNvPr id="102" name="SOI Milano 2018"/>
          <p:cNvSpPr txBox="1"/>
          <p:nvPr/>
        </p:nvSpPr>
        <p:spPr>
          <a:xfrm>
            <a:off x="10261909" y="-2668"/>
            <a:ext cx="12299289" cy="109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RK Multifocale :…"/>
          <p:cNvSpPr txBox="1"/>
          <p:nvPr/>
        </p:nvSpPr>
        <p:spPr>
          <a:xfrm>
            <a:off x="866986" y="1385405"/>
            <a:ext cx="11270828" cy="491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just" defTabSz="1300480">
              <a:lnSpc>
                <a:spcPct val="150000"/>
              </a:lnSpc>
              <a:spcBef>
                <a:spcPts val="1800"/>
              </a:spcBef>
              <a:defRPr sz="2560" i="1"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7260" b="1"/>
              <a:t>PRK</a:t>
            </a:r>
            <a:r>
              <a:rPr sz="7260"/>
              <a:t> </a:t>
            </a:r>
            <a:r>
              <a:rPr sz="7260" b="1"/>
              <a:t>Multifocale</a:t>
            </a:r>
            <a:r>
              <a:rPr sz="7260"/>
              <a:t> :</a:t>
            </a:r>
            <a:r>
              <a:t> </a:t>
            </a:r>
          </a:p>
          <a:p>
            <a:pPr algn="just" defTabSz="1300480">
              <a:lnSpc>
                <a:spcPct val="150000"/>
              </a:lnSpc>
              <a:spcBef>
                <a:spcPts val="1800"/>
              </a:spcBef>
              <a:defRPr sz="4760" i="1"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Area di iperprolatura corneale che esercita un gradiente diottrico positivo da poter utilizzare per la visione da vicino</a:t>
            </a:r>
          </a:p>
        </p:txBody>
      </p:sp>
      <p:sp>
        <p:nvSpPr>
          <p:cNvPr id="105" name="Testo"/>
          <p:cNvSpPr txBox="1"/>
          <p:nvPr/>
        </p:nvSpPr>
        <p:spPr>
          <a:xfrm>
            <a:off x="4606042" y="7319114"/>
            <a:ext cx="12705822" cy="10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 i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 i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</a:t>
            </a:r>
            <a:endParaRPr sz="2400"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 i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</a:t>
            </a:r>
          </a:p>
        </p:txBody>
      </p:sp>
      <p:sp>
        <p:nvSpPr>
          <p:cNvPr id="106" name="SOI Milano 2018"/>
          <p:cNvSpPr txBox="1"/>
          <p:nvPr/>
        </p:nvSpPr>
        <p:spPr>
          <a:xfrm>
            <a:off x="10261909" y="-2668"/>
            <a:ext cx="12299289" cy="109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  <p:grpSp>
        <p:nvGrpSpPr>
          <p:cNvPr id="111" name="Raggruppa"/>
          <p:cNvGrpSpPr/>
          <p:nvPr/>
        </p:nvGrpSpPr>
        <p:grpSpPr>
          <a:xfrm>
            <a:off x="-17341" y="7044266"/>
            <a:ext cx="13030812" cy="2726674"/>
            <a:chOff x="0" y="0"/>
            <a:chExt cx="13030810" cy="2726673"/>
          </a:xfrm>
        </p:grpSpPr>
        <p:sp>
          <p:nvSpPr>
            <p:cNvPr id="107" name="Triangolo"/>
            <p:cNvSpPr/>
            <p:nvPr/>
          </p:nvSpPr>
          <p:spPr>
            <a:xfrm>
              <a:off x="2417358" y="0"/>
              <a:ext cx="10604784" cy="69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Linea"/>
            <p:cNvSpPr/>
            <p:nvPr/>
          </p:nvSpPr>
          <p:spPr>
            <a:xfrm>
              <a:off x="69270" y="404144"/>
              <a:ext cx="12952871" cy="112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9" name="image-3.png" descr="image-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70" y="56354"/>
              <a:ext cx="13022141" cy="2670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685"/>
              <a:ext cx="13030810" cy="1161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seudoaccomodazione corneale:…"/>
          <p:cNvSpPr txBox="1">
            <a:spLocks noGrp="1"/>
          </p:cNvSpPr>
          <p:nvPr>
            <p:ph type="body" idx="1"/>
          </p:nvPr>
        </p:nvSpPr>
        <p:spPr>
          <a:xfrm>
            <a:off x="396239" y="587187"/>
            <a:ext cx="11704322" cy="6790740"/>
          </a:xfrm>
          <a:prstGeom prst="rect">
            <a:avLst/>
          </a:prstGeom>
        </p:spPr>
        <p:txBody>
          <a:bodyPr lIns="126435" tIns="72248" rIns="126435" bIns="72248" anchor="t"/>
          <a:lstStyle/>
          <a:p>
            <a:pPr marL="0" indent="0" algn="ctr" defTabSz="531622">
              <a:spcBef>
                <a:spcPts val="0"/>
              </a:spcBef>
              <a:buSzTx/>
              <a:buNone/>
              <a:defRPr sz="2184" i="1">
                <a:solidFill>
                  <a:schemeClr val="accent1">
                    <a:hueOff val="157134"/>
                    <a:satOff val="8811"/>
                    <a:lumOff val="-2767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659">
                <a:uFill>
                  <a:solidFill>
                    <a:srgbClr val="FFFF00"/>
                  </a:solidFill>
                </a:uFill>
              </a:rPr>
              <a:t>Pseudoaccomodazione corneale:</a:t>
            </a:r>
          </a:p>
          <a:p>
            <a:pPr marL="0" indent="0" algn="ctr" defTabSz="531622">
              <a:spcBef>
                <a:spcPts val="0"/>
              </a:spcBef>
              <a:buSzTx/>
              <a:buNone/>
              <a:defRPr sz="2184" i="1">
                <a:solidFill>
                  <a:schemeClr val="accent1">
                    <a:hueOff val="157134"/>
                    <a:satOff val="8811"/>
                    <a:lumOff val="-2767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4659">
              <a:uFill>
                <a:solidFill>
                  <a:srgbClr val="FFFF00"/>
                </a:solidFill>
              </a:uFill>
            </a:endParaRPr>
          </a:p>
          <a:p>
            <a:pPr marL="0" indent="0" algn="ctr" defTabSz="531622">
              <a:spcBef>
                <a:spcPts val="0"/>
              </a:spcBef>
              <a:buSzTx/>
              <a:buNone/>
              <a:defRPr sz="3476" i="1">
                <a:solidFill>
                  <a:schemeClr val="accent1">
                    <a:hueOff val="157134"/>
                    <a:satOff val="8811"/>
                    <a:lumOff val="-2767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uFill>
                  <a:solidFill>
                    <a:srgbClr val="FFFFFF"/>
                  </a:solidFill>
                </a:uFill>
              </a:rPr>
              <a:t>Si induce, tramite ottiche aberrate, un aumento della profondità di campo della refrazione corneale</a:t>
            </a:r>
          </a:p>
          <a:p>
            <a:pPr marL="0" indent="0" algn="ctr" defTabSz="531622">
              <a:spcBef>
                <a:spcPts val="0"/>
              </a:spcBef>
              <a:buSzTx/>
              <a:buNone/>
              <a:defRPr sz="3476" i="1">
                <a:solidFill>
                  <a:schemeClr val="accent1">
                    <a:hueOff val="157134"/>
                    <a:satOff val="8811"/>
                    <a:lumOff val="-2767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uFill>
                <a:solidFill>
                  <a:srgbClr val="FFFFFF"/>
                </a:solidFill>
              </a:uFill>
            </a:endParaRPr>
          </a:p>
          <a:p>
            <a:pPr marL="443788" indent="-443788" defTabSz="1183436">
              <a:spcBef>
                <a:spcPts val="600"/>
              </a:spcBef>
              <a:buClr>
                <a:srgbClr val="FFFFFF"/>
              </a:buClr>
              <a:buFont typeface="Arial"/>
              <a:defRPr sz="3476" i="1"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vengono così a formare simultaneamente focali originate per la distanza ed altre originate per vicino</a:t>
            </a:r>
          </a:p>
          <a:p>
            <a:pPr marL="443788" indent="-443788" defTabSz="1183436">
              <a:spcBef>
                <a:spcPts val="600"/>
              </a:spcBef>
              <a:buClr>
                <a:srgbClr val="FFFFFF"/>
              </a:buClr>
              <a:buFont typeface="Arial"/>
              <a:defRPr sz="3476" i="1"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443788" indent="-443788" algn="just" defTabSz="1183436">
              <a:spcBef>
                <a:spcPts val="600"/>
              </a:spcBef>
              <a:buClr>
                <a:srgbClr val="FFFFFF"/>
              </a:buClr>
              <a:buFont typeface="Arial"/>
              <a:defRPr sz="3476" i="1"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Il nostro cervello, in ogni istante, è in grado di processare e di selezionare singole immagini poste a distanza diversa per evitare la “confusione” delle stesse. </a:t>
            </a:r>
          </a:p>
        </p:txBody>
      </p:sp>
      <p:sp>
        <p:nvSpPr>
          <p:cNvPr id="114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  <p:sp>
        <p:nvSpPr>
          <p:cNvPr id="115" name="Rettangolo"/>
          <p:cNvSpPr txBox="1"/>
          <p:nvPr/>
        </p:nvSpPr>
        <p:spPr>
          <a:xfrm>
            <a:off x="396239" y="4896928"/>
            <a:ext cx="11704322" cy="2263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normAutofit/>
          </a:bodyPr>
          <a:lstStyle/>
          <a:p>
            <a:pPr algn="l" defTabSz="1300480">
              <a:spcBef>
                <a:spcPts val="700"/>
              </a:spcBef>
              <a:defRPr sz="4720" i="1"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120" name="Raggruppa"/>
          <p:cNvGrpSpPr/>
          <p:nvPr/>
        </p:nvGrpSpPr>
        <p:grpSpPr>
          <a:xfrm>
            <a:off x="-17341" y="7044266"/>
            <a:ext cx="13030812" cy="2726674"/>
            <a:chOff x="0" y="0"/>
            <a:chExt cx="13030810" cy="2726673"/>
          </a:xfrm>
        </p:grpSpPr>
        <p:sp>
          <p:nvSpPr>
            <p:cNvPr id="116" name="Triangolo"/>
            <p:cNvSpPr/>
            <p:nvPr/>
          </p:nvSpPr>
          <p:spPr>
            <a:xfrm>
              <a:off x="2417358" y="0"/>
              <a:ext cx="10604784" cy="69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" name="Linea"/>
            <p:cNvSpPr/>
            <p:nvPr/>
          </p:nvSpPr>
          <p:spPr>
            <a:xfrm>
              <a:off x="69270" y="404144"/>
              <a:ext cx="12952871" cy="112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8" name="image-3.png" descr="image-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70" y="56354"/>
              <a:ext cx="13022141" cy="2670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685"/>
              <a:ext cx="13030810" cy="1161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23332" t="17776" b="14443"/>
          <a:stretch>
            <a:fillRect/>
          </a:stretch>
        </p:blipFill>
        <p:spPr>
          <a:xfrm>
            <a:off x="649287" y="541337"/>
            <a:ext cx="11768138" cy="780256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ttangolo"/>
          <p:cNvSpPr/>
          <p:nvPr/>
        </p:nvSpPr>
        <p:spPr>
          <a:xfrm flipV="1">
            <a:off x="2816225" y="541337"/>
            <a:ext cx="1517650" cy="498476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13546">
            <a:solidFill>
              <a:srgbClr val="4A7EBB"/>
            </a:solidFill>
          </a:ln>
          <a:effectLst>
            <a:outerShdw blurRad="38100" dist="23000" dir="5400000" rotWithShape="0">
              <a:srgbClr val="808080">
                <a:alpha val="34997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Rettangolo"/>
          <p:cNvSpPr/>
          <p:nvPr/>
        </p:nvSpPr>
        <p:spPr>
          <a:xfrm flipV="1">
            <a:off x="8451850" y="509587"/>
            <a:ext cx="1517650" cy="496888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13546">
            <a:solidFill>
              <a:srgbClr val="4A7EBB"/>
            </a:solidFill>
          </a:ln>
          <a:effectLst>
            <a:outerShdw blurRad="38100" dist="23000" dir="5400000" rotWithShape="0">
              <a:srgbClr val="808080">
                <a:alpha val="34997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Forma"/>
          <p:cNvSpPr/>
          <p:nvPr/>
        </p:nvSpPr>
        <p:spPr>
          <a:xfrm>
            <a:off x="2925762" y="4225925"/>
            <a:ext cx="541338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Forma"/>
          <p:cNvSpPr/>
          <p:nvPr/>
        </p:nvSpPr>
        <p:spPr>
          <a:xfrm>
            <a:off x="3249612" y="4225925"/>
            <a:ext cx="542926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Forma"/>
          <p:cNvSpPr/>
          <p:nvPr/>
        </p:nvSpPr>
        <p:spPr>
          <a:xfrm>
            <a:off x="3575050" y="4117975"/>
            <a:ext cx="542925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Forma"/>
          <p:cNvSpPr/>
          <p:nvPr/>
        </p:nvSpPr>
        <p:spPr>
          <a:xfrm>
            <a:off x="3900487" y="3900487"/>
            <a:ext cx="541338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Forma"/>
          <p:cNvSpPr/>
          <p:nvPr/>
        </p:nvSpPr>
        <p:spPr>
          <a:xfrm>
            <a:off x="9428162" y="4225925"/>
            <a:ext cx="541338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Forma"/>
          <p:cNvSpPr/>
          <p:nvPr/>
        </p:nvSpPr>
        <p:spPr>
          <a:xfrm>
            <a:off x="9102725" y="4225925"/>
            <a:ext cx="541338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Forma"/>
          <p:cNvSpPr/>
          <p:nvPr/>
        </p:nvSpPr>
        <p:spPr>
          <a:xfrm>
            <a:off x="8777287" y="4117975"/>
            <a:ext cx="541338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Forma"/>
          <p:cNvSpPr/>
          <p:nvPr/>
        </p:nvSpPr>
        <p:spPr>
          <a:xfrm>
            <a:off x="8451850" y="3900487"/>
            <a:ext cx="542925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CCFF"/>
          </a:solidFill>
          <a:ln w="13546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araguai post.png" descr="paraguai post.png"/>
          <p:cNvPicPr>
            <a:picLocks noChangeAspect="1"/>
          </p:cNvPicPr>
          <p:nvPr/>
        </p:nvPicPr>
        <p:blipFill>
          <a:blip r:embed="rId4">
            <a:extLst/>
          </a:blip>
          <a:srcRect l="22500" t="17778" b="14442"/>
          <a:stretch>
            <a:fillRect/>
          </a:stretch>
        </p:blipFill>
        <p:spPr>
          <a:xfrm>
            <a:off x="539750" y="433387"/>
            <a:ext cx="11814175" cy="791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ttangolo"/>
          <p:cNvSpPr/>
          <p:nvPr/>
        </p:nvSpPr>
        <p:spPr>
          <a:xfrm flipV="1">
            <a:off x="2719387" y="550862"/>
            <a:ext cx="1490663" cy="488951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13546">
            <a:solidFill>
              <a:srgbClr val="4A7EBB"/>
            </a:solidFill>
          </a:ln>
          <a:effectLst>
            <a:outerShdw blurRad="38100" dist="23000" dir="5400000" rotWithShape="0">
              <a:srgbClr val="808080">
                <a:alpha val="34997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ttangolo"/>
          <p:cNvSpPr/>
          <p:nvPr/>
        </p:nvSpPr>
        <p:spPr>
          <a:xfrm flipV="1">
            <a:off x="8247062" y="550862"/>
            <a:ext cx="1490663" cy="488951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13546">
            <a:solidFill>
              <a:srgbClr val="4A7EBB"/>
            </a:solidFill>
          </a:ln>
          <a:effectLst>
            <a:outerShdw blurRad="38100" dist="23000" dir="5400000" rotWithShape="0">
              <a:srgbClr val="808080">
                <a:alpha val="34997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RolandSicsso 2014"/>
          <p:cNvSpPr txBox="1"/>
          <p:nvPr/>
        </p:nvSpPr>
        <p:spPr>
          <a:xfrm>
            <a:off x="4511675" y="8540789"/>
            <a:ext cx="1322387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 sz="2400" dirty="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lang="de-DE" sz="2400" dirty="0">
                <a:solidFill>
                  <a:schemeClr val="bg1"/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</a:t>
            </a:r>
            <a:r>
              <a:rPr sz="2400" dirty="0">
                <a:solidFill>
                  <a:schemeClr val="bg1"/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201</a:t>
            </a:r>
            <a:r>
              <a:rPr lang="de-DE" sz="2400" dirty="0">
                <a:solidFill>
                  <a:schemeClr val="bg1"/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8</a:t>
            </a:r>
            <a:endParaRPr sz="2400" dirty="0">
              <a:solidFill>
                <a:schemeClr val="bg1"/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  <p:bldP spid="126" grpId="3" animBg="1" advAuto="0"/>
      <p:bldP spid="127" grpId="5" animBg="1" advAuto="0"/>
      <p:bldP spid="128" grpId="8" animBg="1" advAuto="0"/>
      <p:bldP spid="129" grpId="2" animBg="1" advAuto="0"/>
      <p:bldP spid="130" grpId="4" animBg="1" advAuto="0"/>
      <p:bldP spid="131" grpId="6" animBg="1" advAuto="0"/>
      <p:bldP spid="132" grpId="7" animBg="1" advAuto="0"/>
      <p:bldP spid="133" grpId="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riteri di Inclusione"/>
          <p:cNvSpPr>
            <a:spLocks noGrp="1"/>
          </p:cNvSpPr>
          <p:nvPr>
            <p:ph type="body" sz="quarter" idx="1"/>
          </p:nvPr>
        </p:nvSpPr>
        <p:spPr>
          <a:xfrm>
            <a:off x="650239" y="7694506"/>
            <a:ext cx="5746046" cy="1083734"/>
          </a:xfrm>
          <a:prstGeom prst="rect">
            <a:avLst/>
          </a:prstGeom>
          <a:solidFill>
            <a:srgbClr val="2DA2BF"/>
          </a:solidFill>
          <a:ln w="13727">
            <a:solidFill>
              <a:srgbClr val="2DA2BF"/>
            </a:solidFill>
            <a:round/>
          </a:ln>
        </p:spPr>
        <p:txBody>
          <a:bodyPr lIns="270933" tIns="72248" rIns="126435" bIns="72248"/>
          <a:lstStyle>
            <a:lvl1pPr marL="0" indent="0" defTabSz="1300480">
              <a:spcBef>
                <a:spcPts val="400"/>
              </a:spcBef>
              <a:buSzTx/>
              <a:buNone/>
              <a:defRPr sz="34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Criteri di Inclusione</a:t>
            </a:r>
          </a:p>
        </p:txBody>
      </p:sp>
      <p:grpSp>
        <p:nvGrpSpPr>
          <p:cNvPr id="141" name="Raggruppa"/>
          <p:cNvGrpSpPr/>
          <p:nvPr/>
        </p:nvGrpSpPr>
        <p:grpSpPr>
          <a:xfrm>
            <a:off x="6606258" y="7694506"/>
            <a:ext cx="5748303" cy="1083734"/>
            <a:chOff x="0" y="0"/>
            <a:chExt cx="5748302" cy="1083733"/>
          </a:xfrm>
        </p:grpSpPr>
        <p:sp>
          <p:nvSpPr>
            <p:cNvPr id="139" name="Rettangolo"/>
            <p:cNvSpPr/>
            <p:nvPr/>
          </p:nvSpPr>
          <p:spPr>
            <a:xfrm>
              <a:off x="0" y="0"/>
              <a:ext cx="5748303" cy="1083734"/>
            </a:xfrm>
            <a:prstGeom prst="rect">
              <a:avLst/>
            </a:prstGeom>
            <a:solidFill>
              <a:srgbClr val="2DA2BF"/>
            </a:solidFill>
            <a:ln w="13727" cap="flat">
              <a:solidFill>
                <a:srgbClr val="2DA2BF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Criteri di Esclusione"/>
            <p:cNvSpPr txBox="1"/>
            <p:nvPr/>
          </p:nvSpPr>
          <p:spPr>
            <a:xfrm>
              <a:off x="0" y="207716"/>
              <a:ext cx="5748303" cy="668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3" tIns="72248" rIns="126435" bIns="72248" numCol="1" anchor="ctr">
              <a:noAutofit/>
            </a:bodyPr>
            <a:lstStyle>
              <a:lvl1pPr algn="l" defTabSz="1300480">
                <a:spcBef>
                  <a:spcPts val="400"/>
                </a:spcBef>
                <a:defRPr sz="3413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Criteri di Esclusione</a:t>
              </a:r>
            </a:p>
          </p:txBody>
        </p:sp>
      </p:grpSp>
      <p:sp>
        <p:nvSpPr>
          <p:cNvPr id="142" name="Trattamento Bilaterale…"/>
          <p:cNvSpPr txBox="1"/>
          <p:nvPr/>
        </p:nvSpPr>
        <p:spPr>
          <a:xfrm>
            <a:off x="650239" y="2054577"/>
            <a:ext cx="5746046" cy="6025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33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Trattamento Bilaterale</a:t>
            </a:r>
          </a:p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33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Pazienti motivati alla correzione  della presbiopia   </a:t>
            </a:r>
          </a:p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33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Defocus &lt;4D</a:t>
            </a:r>
          </a:p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33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Pupillometria Mesopica  ≤5mm</a:t>
            </a:r>
          </a:p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33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Pupillometry Fotopica &lt;3.5mm</a:t>
            </a:r>
          </a:p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33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 medio preop ≤44D</a:t>
            </a:r>
          </a:p>
        </p:txBody>
      </p:sp>
      <p:sp>
        <p:nvSpPr>
          <p:cNvPr id="143" name="Trattamento monolaterale…"/>
          <p:cNvSpPr txBox="1"/>
          <p:nvPr/>
        </p:nvSpPr>
        <p:spPr>
          <a:xfrm>
            <a:off x="6606258" y="2054577"/>
            <a:ext cx="5748303" cy="573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</a:t>
            </a:r>
            <a:r>
              <a:rPr sz="3271"/>
              <a:t>rattamento monolaterale</a:t>
            </a:r>
          </a:p>
          <a:p>
            <a:pPr marL="527565" indent="-418027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71"/>
              <a:t>Criteri di esclusione per la correzione con Laser ad Eccimeri </a:t>
            </a:r>
          </a:p>
          <a:p>
            <a:pPr marL="527565" indent="-418027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71"/>
              <a:t>Astigmatismo &gt;1D </a:t>
            </a:r>
          </a:p>
          <a:p>
            <a:pPr marL="527565" indent="-418027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71"/>
              <a:t>Pupillometria Mesopica &gt;6.5mm</a:t>
            </a:r>
          </a:p>
          <a:p>
            <a:pPr marL="527565" indent="-418027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71"/>
              <a:t>Pupillometria Fotopica &gt;3.5mm</a:t>
            </a:r>
          </a:p>
          <a:p>
            <a:pPr marL="527565" indent="-418027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71"/>
              <a:t>K medio postop &gt;48D </a:t>
            </a:r>
          </a:p>
        </p:txBody>
      </p:sp>
      <p:sp>
        <p:nvSpPr>
          <p:cNvPr id="144" name="SELEZIONE DEI PAZIENTI"/>
          <p:cNvSpPr txBox="1"/>
          <p:nvPr/>
        </p:nvSpPr>
        <p:spPr>
          <a:xfrm>
            <a:off x="3609695" y="472296"/>
            <a:ext cx="5785410" cy="64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SELEZIONE DEI PAZIENTI</a:t>
            </a:r>
          </a:p>
        </p:txBody>
      </p:sp>
      <p:sp>
        <p:nvSpPr>
          <p:cNvPr id="145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ruppo Ipermetropi Presbiopici"/>
          <p:cNvSpPr>
            <a:spLocks noGrp="1"/>
          </p:cNvSpPr>
          <p:nvPr>
            <p:ph type="body" sz="quarter" idx="1"/>
          </p:nvPr>
        </p:nvSpPr>
        <p:spPr>
          <a:xfrm>
            <a:off x="650239" y="7694506"/>
            <a:ext cx="5746046" cy="1083734"/>
          </a:xfrm>
          <a:prstGeom prst="rect">
            <a:avLst/>
          </a:prstGeom>
          <a:solidFill>
            <a:srgbClr val="2DA2BF"/>
          </a:solidFill>
          <a:ln w="13727">
            <a:solidFill>
              <a:srgbClr val="2DA2BF"/>
            </a:solidFill>
            <a:round/>
          </a:ln>
        </p:spPr>
        <p:txBody>
          <a:bodyPr lIns="190500" rIns="88900"/>
          <a:lstStyle/>
          <a:p>
            <a:pPr marL="0" indent="0" defTabSz="1092403">
              <a:lnSpc>
                <a:spcPct val="90000"/>
              </a:lnSpc>
              <a:spcBef>
                <a:spcPts val="300"/>
              </a:spcBef>
              <a:buSzTx/>
              <a:buNone/>
              <a:defRPr sz="322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Gruppo Ipermetropi Presbiopici </a:t>
            </a:r>
            <a:r>
              <a:rPr sz="2867"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grpSp>
        <p:nvGrpSpPr>
          <p:cNvPr id="150" name="Raggruppa"/>
          <p:cNvGrpSpPr/>
          <p:nvPr/>
        </p:nvGrpSpPr>
        <p:grpSpPr>
          <a:xfrm>
            <a:off x="6606258" y="7676444"/>
            <a:ext cx="5748303" cy="1119859"/>
            <a:chOff x="0" y="0"/>
            <a:chExt cx="5748302" cy="1119857"/>
          </a:xfrm>
        </p:grpSpPr>
        <p:sp>
          <p:nvSpPr>
            <p:cNvPr id="148" name="Rettangolo"/>
            <p:cNvSpPr/>
            <p:nvPr/>
          </p:nvSpPr>
          <p:spPr>
            <a:xfrm>
              <a:off x="0" y="18061"/>
              <a:ext cx="5748303" cy="1083735"/>
            </a:xfrm>
            <a:prstGeom prst="rect">
              <a:avLst/>
            </a:prstGeom>
            <a:solidFill>
              <a:srgbClr val="2DA2BF"/>
            </a:solidFill>
            <a:ln w="13727" cap="flat">
              <a:solidFill>
                <a:srgbClr val="2DA2B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Gruppo Miopi…"/>
            <p:cNvSpPr txBox="1"/>
            <p:nvPr/>
          </p:nvSpPr>
          <p:spPr>
            <a:xfrm>
              <a:off x="0" y="0"/>
              <a:ext cx="5748303" cy="1119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3" tIns="72248" rIns="126435" bIns="72248" numCol="1" anchor="ctr">
              <a:noAutofit/>
            </a:bodyPr>
            <a:lstStyle/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271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Gruppo Miopi</a:t>
              </a:r>
              <a:r>
                <a:rPr sz="3128">
                  <a:uFill>
                    <a:solidFill>
                      <a:srgbClr val="FFFFFF"/>
                    </a:solidFill>
                  </a:uFill>
                </a:rPr>
                <a:t> </a:t>
              </a:r>
            </a:p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128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Presbiopici</a:t>
              </a:r>
            </a:p>
          </p:txBody>
        </p:sp>
      </p:grpSp>
      <p:sp>
        <p:nvSpPr>
          <p:cNvPr id="151" name="40 pazienti (80 occhi)…"/>
          <p:cNvSpPr txBox="1"/>
          <p:nvPr/>
        </p:nvSpPr>
        <p:spPr>
          <a:xfrm>
            <a:off x="650239" y="2054577"/>
            <a:ext cx="5746046" cy="560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549715" indent="-440178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44"/>
              <a:t>40</a:t>
            </a:r>
            <a:r>
              <a:rPr sz="3413"/>
              <a:t> pazienti (80 occhi)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/>
              <a:t>Età: 54±6 anni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/>
              <a:t>Follow up: 12m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/>
              <a:t>Range: +0.50D /+3.00D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/>
              <a:t>MRE sf: +2,03D±0.6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/>
              <a:t>MRE cil: +0.20D ±0.3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/>
              <a:t>Presbiopia: +2.5D ±0.4</a:t>
            </a:r>
          </a:p>
        </p:txBody>
      </p:sp>
      <p:sp>
        <p:nvSpPr>
          <p:cNvPr id="152" name="12 pazienti (24 occhi)…"/>
          <p:cNvSpPr txBox="1"/>
          <p:nvPr/>
        </p:nvSpPr>
        <p:spPr>
          <a:xfrm>
            <a:off x="6606258" y="2054577"/>
            <a:ext cx="5748303" cy="4134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549715" indent="-440178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44" dirty="0"/>
              <a:t>12</a:t>
            </a:r>
            <a:r>
              <a:rPr dirty="0"/>
              <a:t> </a:t>
            </a:r>
            <a:r>
              <a:rPr sz="3413" dirty="0" err="1"/>
              <a:t>pazienti</a:t>
            </a:r>
            <a:r>
              <a:rPr sz="3413" dirty="0"/>
              <a:t> (24 </a:t>
            </a:r>
            <a:r>
              <a:rPr sz="3413" dirty="0" err="1"/>
              <a:t>occhi</a:t>
            </a:r>
            <a:r>
              <a:rPr sz="3413" dirty="0"/>
              <a:t>)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 dirty="0" err="1"/>
              <a:t>Età</a:t>
            </a:r>
            <a:r>
              <a:rPr sz="3413" dirty="0"/>
              <a:t>: 50±4 </a:t>
            </a:r>
            <a:r>
              <a:rPr sz="3413" dirty="0" err="1"/>
              <a:t>anni</a:t>
            </a:r>
            <a:endParaRPr sz="3413" dirty="0"/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 dirty="0"/>
              <a:t>Follow up: 12m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 dirty="0"/>
              <a:t>Range: -0.50D / -3.00D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 dirty="0"/>
              <a:t>MRE sf: -2,80D ±1.0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 dirty="0"/>
              <a:t>MRE </a:t>
            </a:r>
            <a:r>
              <a:rPr sz="3413" dirty="0" err="1"/>
              <a:t>cil</a:t>
            </a:r>
            <a:r>
              <a:rPr sz="3413" dirty="0"/>
              <a:t>: -0,15D ±0.3</a:t>
            </a:r>
          </a:p>
          <a:p>
            <a:pPr marL="545740" indent="-4362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13" dirty="0" err="1"/>
              <a:t>Presbiopia</a:t>
            </a:r>
            <a:r>
              <a:rPr sz="3413" dirty="0"/>
              <a:t>: +2.</a:t>
            </a:r>
            <a:r>
              <a:rPr lang="de-DE" sz="3413" dirty="0"/>
              <a:t>5</a:t>
            </a:r>
            <a:r>
              <a:rPr sz="3413" dirty="0"/>
              <a:t>D ±0.4</a:t>
            </a:r>
          </a:p>
        </p:txBody>
      </p:sp>
      <p:sp>
        <p:nvSpPr>
          <p:cNvPr id="153" name="PRE PRK"/>
          <p:cNvSpPr txBox="1"/>
          <p:nvPr/>
        </p:nvSpPr>
        <p:spPr>
          <a:xfrm>
            <a:off x="5276651" y="768350"/>
            <a:ext cx="21466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 PRK</a:t>
            </a:r>
          </a:p>
        </p:txBody>
      </p:sp>
      <p:sp>
        <p:nvSpPr>
          <p:cNvPr id="154" name="SOI Milano 2018"/>
          <p:cNvSpPr txBox="1"/>
          <p:nvPr/>
        </p:nvSpPr>
        <p:spPr>
          <a:xfrm>
            <a:off x="10169040" y="-2516"/>
            <a:ext cx="12104291" cy="1097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chemeClr val="accent3">
                  <a:satOff val="12345"/>
                  <a:lumOff val="6849"/>
                </a:schemeClr>
              </a:solidFill>
              <a:uFill>
                <a:solidFill>
                  <a:schemeClr val="accent3">
                    <a:satOff val="12345"/>
                    <a:lumOff val="6849"/>
                  </a:schemeClr>
                </a:solidFill>
              </a:uFill>
            </a:endParaRPr>
          </a:p>
          <a:p>
            <a:pPr algn="l" defTabSz="914400">
              <a:defRPr sz="18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</a:t>
            </a:r>
            <a:r>
              <a:rPr sz="2400" b="1"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SOI Milano 2018</a:t>
            </a:r>
          </a:p>
          <a:p>
            <a:pPr algn="l" defTabSz="914400">
              <a:defRPr sz="18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ruppo Ipermetropi Presbiopici"/>
          <p:cNvSpPr>
            <a:spLocks noGrp="1"/>
          </p:cNvSpPr>
          <p:nvPr>
            <p:ph type="body" sz="quarter" idx="1"/>
          </p:nvPr>
        </p:nvSpPr>
        <p:spPr>
          <a:xfrm>
            <a:off x="650239" y="7694506"/>
            <a:ext cx="5746046" cy="1083734"/>
          </a:xfrm>
          <a:prstGeom prst="rect">
            <a:avLst/>
          </a:prstGeom>
          <a:solidFill>
            <a:srgbClr val="2DA2BF"/>
          </a:solidFill>
          <a:ln w="13727">
            <a:solidFill>
              <a:srgbClr val="2DA2BF"/>
            </a:solidFill>
            <a:round/>
          </a:ln>
        </p:spPr>
        <p:txBody>
          <a:bodyPr lIns="190500" rIns="88900"/>
          <a:lstStyle>
            <a:lvl1pPr marL="0" indent="0" defTabSz="1235455">
              <a:lnSpc>
                <a:spcPct val="90000"/>
              </a:lnSpc>
              <a:spcBef>
                <a:spcPts val="300"/>
              </a:spcBef>
              <a:buSzTx/>
              <a:buNone/>
              <a:defRPr sz="324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24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Gruppo Ipermetropi Presbiopici</a:t>
            </a:r>
          </a:p>
        </p:txBody>
      </p:sp>
      <p:grpSp>
        <p:nvGrpSpPr>
          <p:cNvPr id="160" name="Raggruppa"/>
          <p:cNvGrpSpPr/>
          <p:nvPr/>
        </p:nvGrpSpPr>
        <p:grpSpPr>
          <a:xfrm>
            <a:off x="6606258" y="-2516"/>
            <a:ext cx="15667073" cy="8798819"/>
            <a:chOff x="0" y="-7678960"/>
            <a:chExt cx="15667072" cy="8798818"/>
          </a:xfrm>
        </p:grpSpPr>
        <p:sp>
          <p:nvSpPr>
            <p:cNvPr id="157" name="Rettangolo"/>
            <p:cNvSpPr/>
            <p:nvPr/>
          </p:nvSpPr>
          <p:spPr>
            <a:xfrm>
              <a:off x="0" y="18061"/>
              <a:ext cx="5748303" cy="1083735"/>
            </a:xfrm>
            <a:prstGeom prst="rect">
              <a:avLst/>
            </a:prstGeom>
            <a:solidFill>
              <a:srgbClr val="2DA2BF"/>
            </a:solidFill>
            <a:ln w="13727" cap="flat">
              <a:solidFill>
                <a:srgbClr val="2DA2B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30862">
                <a:defRPr sz="3413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Gruppo Miopi…"/>
            <p:cNvSpPr txBox="1"/>
            <p:nvPr/>
          </p:nvSpPr>
          <p:spPr>
            <a:xfrm>
              <a:off x="0" y="0"/>
              <a:ext cx="5748303" cy="1119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3" tIns="72248" rIns="126435" bIns="72248" numCol="1" anchor="ctr">
              <a:noAutofit/>
            </a:bodyPr>
            <a:lstStyle/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271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FFFFFF"/>
                  </a:solidFill>
                </a:rPr>
                <a:t>Gruppo</a:t>
              </a:r>
              <a:r>
                <a:rPr sz="3128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 Miopi </a:t>
              </a:r>
            </a:p>
            <a:p>
              <a:pPr algn="l" defTabSz="1300480">
                <a:lnSpc>
                  <a:spcPct val="90000"/>
                </a:lnSpc>
                <a:spcBef>
                  <a:spcPts val="400"/>
                </a:spcBef>
                <a:defRPr sz="3128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Presbiopici</a:t>
              </a:r>
            </a:p>
          </p:txBody>
        </p:sp>
        <p:sp>
          <p:nvSpPr>
            <p:cNvPr id="159" name="SOI Milano 2018"/>
            <p:cNvSpPr txBox="1"/>
            <p:nvPr/>
          </p:nvSpPr>
          <p:spPr>
            <a:xfrm>
              <a:off x="3562782" y="-7678961"/>
              <a:ext cx="12104291" cy="109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914400">
                <a:defRPr sz="1800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2400">
                <a:solidFill>
                  <a:schemeClr val="accent3">
                    <a:satOff val="12345"/>
                    <a:lumOff val="6849"/>
                  </a:schemeClr>
                </a:solidFill>
                <a:uFill>
                  <a:solidFill>
                    <a:schemeClr val="accent3">
                      <a:satOff val="12345"/>
                      <a:lumOff val="6849"/>
                    </a:schemeClr>
                  </a:solidFill>
                </a:uFill>
              </a:endParaRPr>
            </a:p>
            <a:p>
              <a:pPr algn="l" defTabSz="914400">
                <a:defRPr sz="1800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2400">
                  <a:solidFill>
                    <a:schemeClr val="accent3">
                      <a:satOff val="12345"/>
                      <a:lumOff val="6849"/>
                    </a:schemeClr>
                  </a:solidFill>
                  <a:uFill>
                    <a:solidFill>
                      <a:schemeClr val="accent3">
                        <a:satOff val="12345"/>
                        <a:lumOff val="6849"/>
                      </a:schemeClr>
                    </a:solidFill>
                  </a:uFill>
                </a:rPr>
                <a:t>    </a:t>
              </a:r>
              <a:r>
                <a:rPr sz="2400" b="1">
                  <a:uFill>
                    <a:solidFill>
                      <a:schemeClr val="accent3">
                        <a:satOff val="12345"/>
                        <a:lumOff val="6849"/>
                      </a:schemeClr>
                    </a:solidFill>
                  </a:uFill>
                </a:rPr>
                <a:t>SOI Milano 2018</a:t>
              </a:r>
            </a:p>
            <a:p>
              <a:pPr algn="l" defTabSz="914400">
                <a:defRPr sz="1800" b="1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2400">
                  <a:solidFill>
                    <a:schemeClr val="accent3">
                      <a:satOff val="12345"/>
                      <a:lumOff val="6849"/>
                    </a:schemeClr>
                  </a:solidFill>
                  <a:uFill>
                    <a:solidFill>
                      <a:schemeClr val="accent3">
                        <a:satOff val="12345"/>
                        <a:lumOff val="6849"/>
                      </a:schemeClr>
                    </a:solidFill>
                  </a:uFill>
                </a:rPr>
                <a:t>             </a:t>
              </a:r>
            </a:p>
          </p:txBody>
        </p:sp>
      </p:grpSp>
      <p:sp>
        <p:nvSpPr>
          <p:cNvPr id="161" name="FAR UCVA :…"/>
          <p:cNvSpPr txBox="1"/>
          <p:nvPr/>
        </p:nvSpPr>
        <p:spPr>
          <a:xfrm>
            <a:off x="650239" y="2054577"/>
            <a:ext cx="5746046" cy="560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473039" indent="-36350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FAR </a:t>
            </a:r>
            <a:r>
              <a:rPr sz="3128"/>
              <a:t>UCVA : 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96% </a:t>
            </a:r>
            <a:r>
              <a:rPr sz="3128" i="1"/>
              <a:t>20/25</a:t>
            </a:r>
            <a:r>
              <a:rPr sz="3128"/>
              <a:t>   4% </a:t>
            </a:r>
            <a:r>
              <a:rPr sz="3128" i="1"/>
              <a:t>20/20</a:t>
            </a:r>
            <a:r>
              <a:rPr sz="3128"/>
              <a:t> 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UCVA 33 cm: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95% </a:t>
            </a:r>
            <a:r>
              <a:rPr sz="3128" i="1"/>
              <a:t>J2</a:t>
            </a:r>
            <a:r>
              <a:rPr sz="3128"/>
              <a:t>   5% </a:t>
            </a:r>
            <a:r>
              <a:rPr sz="3128" i="1"/>
              <a:t>J1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</a:t>
            </a:r>
            <a:r>
              <a:rPr sz="3128" i="1"/>
              <a:t> </a:t>
            </a:r>
            <a:r>
              <a:rPr sz="3128"/>
              <a:t>BCVA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0.06D±0.29)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20/20</a:t>
            </a:r>
            <a:r>
              <a:rPr sz="3128"/>
              <a:t>   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BCVA 33 cm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0.68D±0.41)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J1</a:t>
            </a:r>
            <a:r>
              <a:rPr sz="3128"/>
              <a:t>   </a:t>
            </a:r>
          </a:p>
        </p:txBody>
      </p:sp>
      <p:sp>
        <p:nvSpPr>
          <p:cNvPr id="162" name="Far UCVA:…"/>
          <p:cNvSpPr txBox="1"/>
          <p:nvPr/>
        </p:nvSpPr>
        <p:spPr>
          <a:xfrm>
            <a:off x="6606258" y="2054577"/>
            <a:ext cx="5748303" cy="577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509389" indent="-399852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 UCVA: 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20/20</a:t>
            </a:r>
            <a:r>
              <a:rPr sz="3128"/>
              <a:t>    </a:t>
            </a:r>
          </a:p>
          <a:p>
            <a:pPr marL="509389" indent="-399852" algn="l" defTabSz="1300480"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UCVA 33 cm :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92% </a:t>
            </a:r>
            <a:r>
              <a:rPr sz="3128" i="1"/>
              <a:t>J2</a:t>
            </a:r>
            <a:r>
              <a:rPr sz="3128"/>
              <a:t>   8% </a:t>
            </a:r>
            <a:r>
              <a:rPr sz="3128" i="1"/>
              <a:t>J1</a:t>
            </a:r>
            <a:endParaRPr sz="3128"/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Far</a:t>
            </a:r>
            <a:r>
              <a:rPr sz="3128" i="1"/>
              <a:t> </a:t>
            </a:r>
            <a:r>
              <a:rPr sz="3128"/>
              <a:t>BCVA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-0.35D±0.38)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20/20</a:t>
            </a:r>
            <a:r>
              <a:rPr sz="3128"/>
              <a:t>  </a:t>
            </a:r>
          </a:p>
          <a:p>
            <a:pPr marL="509389" indent="-399852" algn="l" defTabSz="1300480">
              <a:spcBef>
                <a:spcPts val="400"/>
              </a:spcBef>
              <a:buClr>
                <a:srgbClr val="2DA2BF"/>
              </a:buClr>
              <a:buSzPct val="68000"/>
              <a:buFont typeface="Helvetica"/>
              <a:buChar char="•"/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Near BCVA 33 cm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(MRE s.e.: 0.00D±0.0)</a:t>
            </a:r>
          </a:p>
          <a:p>
            <a:pPr marL="365125" indent="-255587" algn="l" defTabSz="1300480">
              <a:spcBef>
                <a:spcPts val="400"/>
              </a:spcBef>
              <a:defRPr sz="2844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128"/>
              <a:t>100% </a:t>
            </a:r>
            <a:r>
              <a:rPr sz="3128" i="1"/>
              <a:t>J1</a:t>
            </a:r>
            <a:r>
              <a:rPr sz="3128"/>
              <a:t>   </a:t>
            </a:r>
          </a:p>
        </p:txBody>
      </p:sp>
      <p:sp>
        <p:nvSpPr>
          <p:cNvPr id="163" name="POST  PRK 6 Mesi"/>
          <p:cNvSpPr txBox="1"/>
          <p:nvPr/>
        </p:nvSpPr>
        <p:spPr>
          <a:xfrm>
            <a:off x="4298404" y="755650"/>
            <a:ext cx="41031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POST  PRK 6 Mesi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901</Words>
  <Application>Microsoft Macintosh PowerPoint</Application>
  <PresentationFormat>Personalizzato</PresentationFormat>
  <Paragraphs>213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Avenir Roman</vt:lpstr>
      <vt:lpstr>Calibri</vt:lpstr>
      <vt:lpstr>Helvetica</vt:lpstr>
      <vt:lpstr>Helvetica Light</vt:lpstr>
      <vt:lpstr>Helvetica Neue</vt:lpstr>
      <vt:lpstr>Verdana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refrattivi medi aggiornati a dicembre 2017</vt:lpstr>
      <vt:lpstr>Risultati refrattivi medi aggiornati a dicembre 2017</vt:lpstr>
      <vt:lpstr>Risultati refrattivi medi aggiornati a DICEMBRE 2017</vt:lpstr>
      <vt:lpstr>Risultati refrattivi medi aggiornati a DICEMBRE 2017</vt:lpstr>
      <vt:lpstr>Presentazione standard di PowerPoint</vt:lpstr>
      <vt:lpstr>CONCLUSIONI</vt:lpstr>
      <vt:lpstr>GRAZIE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Utente di Microsoft Office</cp:lastModifiedBy>
  <cp:revision>6</cp:revision>
  <dcterms:modified xsi:type="dcterms:W3CDTF">2018-05-13T15:58:36Z</dcterms:modified>
</cp:coreProperties>
</file>